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3" r:id="rId3"/>
  </p:sldMasterIdLst>
  <p:notesMasterIdLst>
    <p:notesMasterId r:id="rId26"/>
  </p:notesMasterIdLst>
  <p:sldIdLst>
    <p:sldId id="528" r:id="rId4"/>
    <p:sldId id="468" r:id="rId5"/>
    <p:sldId id="469" r:id="rId6"/>
    <p:sldId id="457" r:id="rId7"/>
    <p:sldId id="532" r:id="rId8"/>
    <p:sldId id="539" r:id="rId9"/>
    <p:sldId id="540" r:id="rId10"/>
    <p:sldId id="562" r:id="rId11"/>
    <p:sldId id="536" r:id="rId12"/>
    <p:sldId id="551" r:id="rId13"/>
    <p:sldId id="552" r:id="rId14"/>
    <p:sldId id="553" r:id="rId15"/>
    <p:sldId id="554" r:id="rId16"/>
    <p:sldId id="555" r:id="rId17"/>
    <p:sldId id="556" r:id="rId18"/>
    <p:sldId id="557" r:id="rId19"/>
    <p:sldId id="558" r:id="rId20"/>
    <p:sldId id="559" r:id="rId21"/>
    <p:sldId id="560" r:id="rId22"/>
    <p:sldId id="538" r:id="rId23"/>
    <p:sldId id="561" r:id="rId24"/>
    <p:sldId id="530" r:id="rId25"/>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5" d="100"/>
          <a:sy n="115" d="100"/>
        </p:scale>
        <p:origin x="4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F94FB-5256-4B42-B68C-55469CB5A06F}" type="doc">
      <dgm:prSet loTypeId="urn:microsoft.com/office/officeart/2008/layout/AlternatingPictureBlocks" loCatId="list" qsTypeId="urn:microsoft.com/office/officeart/2005/8/quickstyle/3d1" qsCatId="3D" csTypeId="urn:microsoft.com/office/officeart/2005/8/colors/accent1_5" csCatId="accent1" phldr="1"/>
      <dgm:spPr/>
    </dgm:pt>
    <dgm:pt modelId="{E2763EEC-A54E-4953-95F1-01B806D27E04}">
      <dgm:prSet phldrT="[טקסט]"/>
      <dgm:spPr/>
      <dgm:t>
        <a:bodyPr/>
        <a:lstStyle/>
        <a:p>
          <a:pPr rtl="1"/>
          <a:r>
            <a:rPr lang="he-IL" dirty="0">
              <a:solidFill>
                <a:srgbClr val="080908"/>
              </a:solidFill>
              <a:effectLst/>
              <a:ea typeface="Arial" panose="020B0604020202020204" pitchFamily="34" charset="0"/>
              <a:cs typeface="+mn-cs"/>
            </a:rPr>
            <a:t>הצעות לתוכניות הכשרה והדרכה לעובדים חדשים</a:t>
          </a:r>
          <a:r>
            <a:rPr lang="en-US" dirty="0">
              <a:solidFill>
                <a:srgbClr val="080908"/>
              </a:solidFill>
              <a:effectLst/>
              <a:latin typeface="Arial" panose="020B0604020202020204" pitchFamily="34" charset="0"/>
              <a:ea typeface="Arial" panose="020B0604020202020204" pitchFamily="34" charset="0"/>
              <a:cs typeface="+mn-cs"/>
            </a:rPr>
            <a:t>/</a:t>
          </a:r>
          <a:r>
            <a:rPr lang="he-IL" dirty="0">
              <a:solidFill>
                <a:srgbClr val="080908"/>
              </a:solidFill>
              <a:effectLst/>
              <a:latin typeface="Arial" panose="020B0604020202020204" pitchFamily="34" charset="0"/>
              <a:ea typeface="Arial" panose="020B0604020202020204" pitchFamily="34" charset="0"/>
              <a:cs typeface="+mn-cs"/>
            </a:rPr>
            <a:t>עובדים ארעיים בתחום הבטיחות</a:t>
          </a:r>
          <a:endParaRPr lang="he-IL" dirty="0">
            <a:cs typeface="+mn-cs"/>
          </a:endParaRPr>
        </a:p>
      </dgm:t>
    </dgm:pt>
    <dgm:pt modelId="{D13902F5-4F8E-4A2B-964B-459CA2C831AF}" type="parTrans" cxnId="{681D5C57-8E94-4146-A556-6808E1110F8C}">
      <dgm:prSet/>
      <dgm:spPr/>
      <dgm:t>
        <a:bodyPr/>
        <a:lstStyle/>
        <a:p>
          <a:pPr rtl="1"/>
          <a:endParaRPr lang="he-IL"/>
        </a:p>
      </dgm:t>
    </dgm:pt>
    <dgm:pt modelId="{9B9B623E-FA81-4218-AAFD-F468D01E16F3}" type="sibTrans" cxnId="{681D5C57-8E94-4146-A556-6808E1110F8C}">
      <dgm:prSet/>
      <dgm:spPr/>
      <dgm:t>
        <a:bodyPr/>
        <a:lstStyle/>
        <a:p>
          <a:pPr rtl="1"/>
          <a:endParaRPr lang="he-IL"/>
        </a:p>
      </dgm:t>
    </dgm:pt>
    <dgm:pt modelId="{3C24D5CE-A8E0-412D-9BAB-37945B0DFABA}">
      <dgm:prSet phldrT="[טקסט]"/>
      <dgm:spPr/>
      <dgm:t>
        <a:bodyPr/>
        <a:lstStyle/>
        <a:p>
          <a:pPr rtl="1"/>
          <a:r>
            <a:rPr lang="he-IL" dirty="0">
              <a:solidFill>
                <a:srgbClr val="080908"/>
              </a:solidFill>
              <a:effectLst/>
              <a:latin typeface="Arial" panose="020B0604020202020204" pitchFamily="34" charset="0"/>
              <a:ea typeface="Arial" panose="020B0604020202020204" pitchFamily="34" charset="0"/>
            </a:rPr>
            <a:t>ענפי החקלאות בניה ותעשייה (בנוסף למחויבות המעסיקים על פי חוק)</a:t>
          </a:r>
          <a:endParaRPr lang="he-IL" dirty="0"/>
        </a:p>
      </dgm:t>
    </dgm:pt>
    <dgm:pt modelId="{E8816D06-A74B-4A3A-8C7C-83DA29C4BFFB}" type="parTrans" cxnId="{D8DB196F-7DB5-4375-BD9B-8BDD64D54827}">
      <dgm:prSet/>
      <dgm:spPr/>
      <dgm:t>
        <a:bodyPr/>
        <a:lstStyle/>
        <a:p>
          <a:pPr rtl="1"/>
          <a:endParaRPr lang="he-IL"/>
        </a:p>
      </dgm:t>
    </dgm:pt>
    <dgm:pt modelId="{D8E39315-978A-4D64-AA99-A9484FC02293}" type="sibTrans" cxnId="{D8DB196F-7DB5-4375-BD9B-8BDD64D54827}">
      <dgm:prSet/>
      <dgm:spPr/>
      <dgm:t>
        <a:bodyPr/>
        <a:lstStyle/>
        <a:p>
          <a:pPr rtl="1"/>
          <a:endParaRPr lang="he-IL"/>
        </a:p>
      </dgm:t>
    </dgm:pt>
    <dgm:pt modelId="{35EDFC97-7FAE-4497-B5C6-87ABB58A5AC9}" type="pres">
      <dgm:prSet presAssocID="{E3BF94FB-5256-4B42-B68C-55469CB5A06F}" presName="linearFlow" presStyleCnt="0">
        <dgm:presLayoutVars>
          <dgm:dir/>
          <dgm:resizeHandles val="exact"/>
        </dgm:presLayoutVars>
      </dgm:prSet>
      <dgm:spPr/>
    </dgm:pt>
    <dgm:pt modelId="{601F9C59-97A9-4C2F-831D-C9D665B7BDF8}" type="pres">
      <dgm:prSet presAssocID="{E2763EEC-A54E-4953-95F1-01B806D27E04}" presName="comp" presStyleCnt="0"/>
      <dgm:spPr/>
    </dgm:pt>
    <dgm:pt modelId="{72778015-E5E3-4F12-8B6A-9CD86B922779}" type="pres">
      <dgm:prSet presAssocID="{E2763EEC-A54E-4953-95F1-01B806D27E04}" presName="rect2" presStyleLbl="node1" presStyleIdx="0" presStyleCnt="2">
        <dgm:presLayoutVars>
          <dgm:bulletEnabled val="1"/>
        </dgm:presLayoutVars>
      </dgm:prSet>
      <dgm:spPr/>
      <dgm:t>
        <a:bodyPr/>
        <a:lstStyle/>
        <a:p>
          <a:pPr rtl="1"/>
          <a:endParaRPr lang="he-IL"/>
        </a:p>
      </dgm:t>
    </dgm:pt>
    <dgm:pt modelId="{18D04E39-F2FB-4C4F-B750-5320447E7D23}" type="pres">
      <dgm:prSet presAssocID="{E2763EEC-A54E-4953-95F1-01B806D27E04}" presName="rect1" presStyleLbl="lnNode1" presStyleIdx="0" presStyleCnt="2"/>
      <dgm:spPr/>
    </dgm:pt>
    <dgm:pt modelId="{FBEE2913-20E6-4C04-A017-4B61D682AADE}" type="pres">
      <dgm:prSet presAssocID="{9B9B623E-FA81-4218-AAFD-F468D01E16F3}" presName="sibTrans" presStyleCnt="0"/>
      <dgm:spPr/>
    </dgm:pt>
    <dgm:pt modelId="{54A0B9BA-4EA1-412A-B343-4543AD6F5323}" type="pres">
      <dgm:prSet presAssocID="{3C24D5CE-A8E0-412D-9BAB-37945B0DFABA}" presName="comp" presStyleCnt="0"/>
      <dgm:spPr/>
    </dgm:pt>
    <dgm:pt modelId="{4E4B35EC-BB93-4393-BCE7-8F4B428A33B6}" type="pres">
      <dgm:prSet presAssocID="{3C24D5CE-A8E0-412D-9BAB-37945B0DFABA}" presName="rect2" presStyleLbl="node1" presStyleIdx="1" presStyleCnt="2">
        <dgm:presLayoutVars>
          <dgm:bulletEnabled val="1"/>
        </dgm:presLayoutVars>
      </dgm:prSet>
      <dgm:spPr/>
      <dgm:t>
        <a:bodyPr/>
        <a:lstStyle/>
        <a:p>
          <a:pPr rtl="1"/>
          <a:endParaRPr lang="he-IL"/>
        </a:p>
      </dgm:t>
    </dgm:pt>
    <dgm:pt modelId="{0E70D075-9DAD-4813-B45A-D5C5A6E29CFC}" type="pres">
      <dgm:prSet presAssocID="{3C24D5CE-A8E0-412D-9BAB-37945B0DFABA}" presName="rect1" presStyleLbl="lnNode1" presStyleIdx="1" presStyleCnt="2"/>
      <dgm:spPr/>
    </dgm:pt>
  </dgm:ptLst>
  <dgm:cxnLst>
    <dgm:cxn modelId="{A6F806E1-D320-4F9D-A484-4916D98EC10F}" type="presOf" srcId="{3C24D5CE-A8E0-412D-9BAB-37945B0DFABA}" destId="{4E4B35EC-BB93-4393-BCE7-8F4B428A33B6}" srcOrd="0" destOrd="0" presId="urn:microsoft.com/office/officeart/2008/layout/AlternatingPictureBlocks"/>
    <dgm:cxn modelId="{D8DB196F-7DB5-4375-BD9B-8BDD64D54827}" srcId="{E3BF94FB-5256-4B42-B68C-55469CB5A06F}" destId="{3C24D5CE-A8E0-412D-9BAB-37945B0DFABA}" srcOrd="1" destOrd="0" parTransId="{E8816D06-A74B-4A3A-8C7C-83DA29C4BFFB}" sibTransId="{D8E39315-978A-4D64-AA99-A9484FC02293}"/>
    <dgm:cxn modelId="{488BFE16-6501-4DAD-B5A7-36F4C3E53295}" type="presOf" srcId="{E2763EEC-A54E-4953-95F1-01B806D27E04}" destId="{72778015-E5E3-4F12-8B6A-9CD86B922779}" srcOrd="0" destOrd="0" presId="urn:microsoft.com/office/officeart/2008/layout/AlternatingPictureBlocks"/>
    <dgm:cxn modelId="{DC7DA88F-5EBC-4087-8F11-DABDABAC9E21}" type="presOf" srcId="{E3BF94FB-5256-4B42-B68C-55469CB5A06F}" destId="{35EDFC97-7FAE-4497-B5C6-87ABB58A5AC9}" srcOrd="0" destOrd="0" presId="urn:microsoft.com/office/officeart/2008/layout/AlternatingPictureBlocks"/>
    <dgm:cxn modelId="{681D5C57-8E94-4146-A556-6808E1110F8C}" srcId="{E3BF94FB-5256-4B42-B68C-55469CB5A06F}" destId="{E2763EEC-A54E-4953-95F1-01B806D27E04}" srcOrd="0" destOrd="0" parTransId="{D13902F5-4F8E-4A2B-964B-459CA2C831AF}" sibTransId="{9B9B623E-FA81-4218-AAFD-F468D01E16F3}"/>
    <dgm:cxn modelId="{F523A509-9F46-4CB8-9357-2B61A5C607AD}" type="presParOf" srcId="{35EDFC97-7FAE-4497-B5C6-87ABB58A5AC9}" destId="{601F9C59-97A9-4C2F-831D-C9D665B7BDF8}" srcOrd="0" destOrd="0" presId="urn:microsoft.com/office/officeart/2008/layout/AlternatingPictureBlocks"/>
    <dgm:cxn modelId="{3019EBCE-4EFC-4C2E-8BCE-417722778C7C}" type="presParOf" srcId="{601F9C59-97A9-4C2F-831D-C9D665B7BDF8}" destId="{72778015-E5E3-4F12-8B6A-9CD86B922779}" srcOrd="0" destOrd="0" presId="urn:microsoft.com/office/officeart/2008/layout/AlternatingPictureBlocks"/>
    <dgm:cxn modelId="{E036C909-23B8-4DF7-ACDD-AECC2BCA2995}" type="presParOf" srcId="{601F9C59-97A9-4C2F-831D-C9D665B7BDF8}" destId="{18D04E39-F2FB-4C4F-B750-5320447E7D23}" srcOrd="1" destOrd="0" presId="urn:microsoft.com/office/officeart/2008/layout/AlternatingPictureBlocks"/>
    <dgm:cxn modelId="{A7E2705E-49FE-42C4-85BD-A3CE85BE802F}" type="presParOf" srcId="{35EDFC97-7FAE-4497-B5C6-87ABB58A5AC9}" destId="{FBEE2913-20E6-4C04-A017-4B61D682AADE}" srcOrd="1" destOrd="0" presId="urn:microsoft.com/office/officeart/2008/layout/AlternatingPictureBlocks"/>
    <dgm:cxn modelId="{399E9EEB-0AEA-4A27-9763-7D675E383AF2}" type="presParOf" srcId="{35EDFC97-7FAE-4497-B5C6-87ABB58A5AC9}" destId="{54A0B9BA-4EA1-412A-B343-4543AD6F5323}" srcOrd="2" destOrd="0" presId="urn:microsoft.com/office/officeart/2008/layout/AlternatingPictureBlocks"/>
    <dgm:cxn modelId="{503FF0B3-C3F4-4C96-84E3-4CFB8F653EF6}" type="presParOf" srcId="{54A0B9BA-4EA1-412A-B343-4543AD6F5323}" destId="{4E4B35EC-BB93-4393-BCE7-8F4B428A33B6}" srcOrd="0" destOrd="0" presId="urn:microsoft.com/office/officeart/2008/layout/AlternatingPictureBlocks"/>
    <dgm:cxn modelId="{31142296-EFEB-4621-A1D6-A4AE13740ECC}" type="presParOf" srcId="{54A0B9BA-4EA1-412A-B343-4543AD6F5323}" destId="{0E70D075-9DAD-4813-B45A-D5C5A6E29CFC}"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E8A7A-96C3-4DC6-81AD-C7FFD1FA760D}"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145A56FA-318E-41DD-86E8-9F4CE0F3942C}">
      <dgm:prSet phldrT="[טקסט]" custT="1"/>
      <dgm:spPr/>
      <dgm:t>
        <a:bodyPr/>
        <a:lstStyle/>
        <a:p>
          <a:pPr algn="r" rtl="1"/>
          <a:r>
            <a:rPr lang="he-IL" sz="1800" dirty="0">
              <a:solidFill>
                <a:schemeClr val="bg1"/>
              </a:solidFill>
              <a:effectLst/>
              <a:latin typeface="Calibri" panose="020F0502020204030204" pitchFamily="34" charset="0"/>
              <a:ea typeface="Arial" panose="020B0604020202020204" pitchFamily="34" charset="0"/>
              <a:cs typeface="+mn-cs"/>
            </a:rPr>
            <a:t>החזרה למקום העבודה אחרי היעדרות ממושכת מעמידה בפני העובדים והמעסיקים כאחד אתגר לחזרה לשגרת עבודה</a:t>
          </a:r>
          <a:endParaRPr lang="he-IL" sz="1800" dirty="0">
            <a:solidFill>
              <a:schemeClr val="bg1"/>
            </a:solidFill>
            <a:cs typeface="+mn-cs"/>
          </a:endParaRPr>
        </a:p>
      </dgm:t>
    </dgm:pt>
    <dgm:pt modelId="{464696F4-3B37-401C-890E-221CBD4C3527}" type="parTrans" cxnId="{ECFCA0E6-D9B9-495A-8D79-2016ADB054E8}">
      <dgm:prSet/>
      <dgm:spPr/>
      <dgm:t>
        <a:bodyPr/>
        <a:lstStyle/>
        <a:p>
          <a:pPr rtl="1"/>
          <a:endParaRPr lang="he-IL" sz="2400"/>
        </a:p>
      </dgm:t>
    </dgm:pt>
    <dgm:pt modelId="{8B87D112-7B2E-4213-8A4A-3FE20EE3E2CC}" type="sibTrans" cxnId="{ECFCA0E6-D9B9-495A-8D79-2016ADB054E8}">
      <dgm:prSet/>
      <dgm:spPr/>
      <dgm:t>
        <a:bodyPr/>
        <a:lstStyle/>
        <a:p>
          <a:pPr rtl="1"/>
          <a:endParaRPr lang="he-IL" sz="2400"/>
        </a:p>
      </dgm:t>
    </dgm:pt>
    <dgm:pt modelId="{8AD5C0F2-43DB-407D-82DE-FE1FE962F50C}">
      <dgm:prSet phldrT="[טקסט]" custT="1"/>
      <dgm:spPr/>
      <dgm:t>
        <a:bodyPr/>
        <a:lstStyle/>
        <a:p>
          <a:pPr algn="r" rtl="1"/>
          <a:r>
            <a:rPr lang="he-IL" sz="1800" dirty="0">
              <a:solidFill>
                <a:schemeClr val="bg1"/>
              </a:solidFill>
              <a:effectLst/>
              <a:latin typeface="Calibri" panose="020F0502020204030204" pitchFamily="34" charset="0"/>
              <a:ea typeface="Arial" panose="020B0604020202020204" pitchFamily="34" charset="0"/>
              <a:cs typeface="+mn-cs"/>
            </a:rPr>
            <a:t>שונות במצבם ולעיתים נדרשת התאמה אישית (קושי רגשי, החזרה לעבודה היא הגשר היציב לחזרה לחיים ולשגרה)</a:t>
          </a:r>
          <a:endParaRPr lang="he-IL" sz="1800" dirty="0">
            <a:solidFill>
              <a:schemeClr val="bg1"/>
            </a:solidFill>
            <a:cs typeface="+mn-cs"/>
          </a:endParaRPr>
        </a:p>
      </dgm:t>
    </dgm:pt>
    <dgm:pt modelId="{0AA2DA48-68E0-4E89-B6FE-350B220E504E}" type="parTrans" cxnId="{094ECD7E-5A32-4218-85B6-662ADAB99FBA}">
      <dgm:prSet/>
      <dgm:spPr/>
      <dgm:t>
        <a:bodyPr/>
        <a:lstStyle/>
        <a:p>
          <a:pPr rtl="1"/>
          <a:endParaRPr lang="he-IL" sz="2400"/>
        </a:p>
      </dgm:t>
    </dgm:pt>
    <dgm:pt modelId="{2C95E28E-7D5D-4D1B-A362-311C1AAF7589}" type="sibTrans" cxnId="{094ECD7E-5A32-4218-85B6-662ADAB99FBA}">
      <dgm:prSet/>
      <dgm:spPr/>
      <dgm:t>
        <a:bodyPr/>
        <a:lstStyle/>
        <a:p>
          <a:pPr rtl="1"/>
          <a:endParaRPr lang="he-IL" sz="2400"/>
        </a:p>
      </dgm:t>
    </dgm:pt>
    <dgm:pt modelId="{8CD06063-8128-47EB-9571-A8904FCB9B3F}">
      <dgm:prSet phldrT="[טקסט]" custT="1"/>
      <dgm:spPr/>
      <dgm:t>
        <a:bodyPr/>
        <a:lstStyle/>
        <a:p>
          <a:pPr rtl="1"/>
          <a:r>
            <a:rPr lang="he-IL" sz="2400" b="1" u="none" dirty="0"/>
            <a:t>גיבוש תוכנית מותאמת צרכים</a:t>
          </a:r>
        </a:p>
      </dgm:t>
    </dgm:pt>
    <dgm:pt modelId="{CDB45300-2948-4170-9000-B0E263A9ABE6}" type="parTrans" cxnId="{09F5F3DE-3826-4F14-881A-341046B0A805}">
      <dgm:prSet/>
      <dgm:spPr/>
      <dgm:t>
        <a:bodyPr/>
        <a:lstStyle/>
        <a:p>
          <a:pPr rtl="1"/>
          <a:endParaRPr lang="he-IL" sz="2400"/>
        </a:p>
      </dgm:t>
    </dgm:pt>
    <dgm:pt modelId="{447CA604-E507-44A3-B505-C466A7E1A2C8}" type="sibTrans" cxnId="{09F5F3DE-3826-4F14-881A-341046B0A805}">
      <dgm:prSet/>
      <dgm:spPr/>
      <dgm:t>
        <a:bodyPr/>
        <a:lstStyle/>
        <a:p>
          <a:pPr rtl="1"/>
          <a:endParaRPr lang="he-IL" sz="2400"/>
        </a:p>
      </dgm:t>
    </dgm:pt>
    <dgm:pt modelId="{864F6A9A-7D24-469F-A9F9-CF02BC397FEB}" type="pres">
      <dgm:prSet presAssocID="{5C5E8A7A-96C3-4DC6-81AD-C7FFD1FA760D}" presName="linear" presStyleCnt="0">
        <dgm:presLayoutVars>
          <dgm:dir/>
          <dgm:animLvl val="lvl"/>
          <dgm:resizeHandles val="exact"/>
        </dgm:presLayoutVars>
      </dgm:prSet>
      <dgm:spPr/>
      <dgm:t>
        <a:bodyPr/>
        <a:lstStyle/>
        <a:p>
          <a:pPr rtl="1"/>
          <a:endParaRPr lang="he-IL"/>
        </a:p>
      </dgm:t>
    </dgm:pt>
    <dgm:pt modelId="{A58855F3-BFA9-4537-9278-2BD50B7FF366}" type="pres">
      <dgm:prSet presAssocID="{145A56FA-318E-41DD-86E8-9F4CE0F3942C}" presName="parentLin" presStyleCnt="0"/>
      <dgm:spPr/>
    </dgm:pt>
    <dgm:pt modelId="{68DA2DC5-7F85-4440-B493-D75035893B31}" type="pres">
      <dgm:prSet presAssocID="{145A56FA-318E-41DD-86E8-9F4CE0F3942C}" presName="parentLeftMargin" presStyleLbl="node1" presStyleIdx="0" presStyleCnt="3"/>
      <dgm:spPr/>
      <dgm:t>
        <a:bodyPr/>
        <a:lstStyle/>
        <a:p>
          <a:pPr rtl="1"/>
          <a:endParaRPr lang="he-IL"/>
        </a:p>
      </dgm:t>
    </dgm:pt>
    <dgm:pt modelId="{977140BA-91B9-434F-911E-C20BBF698992}" type="pres">
      <dgm:prSet presAssocID="{145A56FA-318E-41DD-86E8-9F4CE0F3942C}" presName="parentText" presStyleLbl="node1" presStyleIdx="0" presStyleCnt="3">
        <dgm:presLayoutVars>
          <dgm:chMax val="0"/>
          <dgm:bulletEnabled val="1"/>
        </dgm:presLayoutVars>
      </dgm:prSet>
      <dgm:spPr/>
      <dgm:t>
        <a:bodyPr/>
        <a:lstStyle/>
        <a:p>
          <a:pPr rtl="1"/>
          <a:endParaRPr lang="he-IL"/>
        </a:p>
      </dgm:t>
    </dgm:pt>
    <dgm:pt modelId="{98515BE3-ABB3-4F1B-9602-74CDFAB3747B}" type="pres">
      <dgm:prSet presAssocID="{145A56FA-318E-41DD-86E8-9F4CE0F3942C}" presName="negativeSpace" presStyleCnt="0"/>
      <dgm:spPr/>
    </dgm:pt>
    <dgm:pt modelId="{08E085B0-0EC7-4F24-A045-9335EC0525EB}" type="pres">
      <dgm:prSet presAssocID="{145A56FA-318E-41DD-86E8-9F4CE0F3942C}" presName="childText" presStyleLbl="conFgAcc1" presStyleIdx="0" presStyleCnt="3">
        <dgm:presLayoutVars>
          <dgm:bulletEnabled val="1"/>
        </dgm:presLayoutVars>
      </dgm:prSet>
      <dgm:spPr/>
    </dgm:pt>
    <dgm:pt modelId="{2472F876-D732-45CE-98CD-ACE99B0AECC3}" type="pres">
      <dgm:prSet presAssocID="{8B87D112-7B2E-4213-8A4A-3FE20EE3E2CC}" presName="spaceBetweenRectangles" presStyleCnt="0"/>
      <dgm:spPr/>
    </dgm:pt>
    <dgm:pt modelId="{B6426A27-7D2F-4E0F-8A08-0286B1E879C4}" type="pres">
      <dgm:prSet presAssocID="{8AD5C0F2-43DB-407D-82DE-FE1FE962F50C}" presName="parentLin" presStyleCnt="0"/>
      <dgm:spPr/>
    </dgm:pt>
    <dgm:pt modelId="{82948952-7350-415B-8D92-21DCFF9D29C3}" type="pres">
      <dgm:prSet presAssocID="{8AD5C0F2-43DB-407D-82DE-FE1FE962F50C}" presName="parentLeftMargin" presStyleLbl="node1" presStyleIdx="0" presStyleCnt="3"/>
      <dgm:spPr/>
      <dgm:t>
        <a:bodyPr/>
        <a:lstStyle/>
        <a:p>
          <a:pPr rtl="1"/>
          <a:endParaRPr lang="he-IL"/>
        </a:p>
      </dgm:t>
    </dgm:pt>
    <dgm:pt modelId="{6143BADE-7F7B-46B8-B679-3D01D1E1E0D5}" type="pres">
      <dgm:prSet presAssocID="{8AD5C0F2-43DB-407D-82DE-FE1FE962F50C}" presName="parentText" presStyleLbl="node1" presStyleIdx="1" presStyleCnt="3">
        <dgm:presLayoutVars>
          <dgm:chMax val="0"/>
          <dgm:bulletEnabled val="1"/>
        </dgm:presLayoutVars>
      </dgm:prSet>
      <dgm:spPr/>
      <dgm:t>
        <a:bodyPr/>
        <a:lstStyle/>
        <a:p>
          <a:pPr rtl="1"/>
          <a:endParaRPr lang="he-IL"/>
        </a:p>
      </dgm:t>
    </dgm:pt>
    <dgm:pt modelId="{7A375391-BD02-4950-A85C-BD722B94BD62}" type="pres">
      <dgm:prSet presAssocID="{8AD5C0F2-43DB-407D-82DE-FE1FE962F50C}" presName="negativeSpace" presStyleCnt="0"/>
      <dgm:spPr/>
    </dgm:pt>
    <dgm:pt modelId="{9F3B782D-EAA5-480C-9CAF-B41ABF646099}" type="pres">
      <dgm:prSet presAssocID="{8AD5C0F2-43DB-407D-82DE-FE1FE962F50C}" presName="childText" presStyleLbl="conFgAcc1" presStyleIdx="1" presStyleCnt="3">
        <dgm:presLayoutVars>
          <dgm:bulletEnabled val="1"/>
        </dgm:presLayoutVars>
      </dgm:prSet>
      <dgm:spPr/>
    </dgm:pt>
    <dgm:pt modelId="{A26CF299-01B9-4756-B0FD-5CFEB080E2F7}" type="pres">
      <dgm:prSet presAssocID="{2C95E28E-7D5D-4D1B-A362-311C1AAF7589}" presName="spaceBetweenRectangles" presStyleCnt="0"/>
      <dgm:spPr/>
    </dgm:pt>
    <dgm:pt modelId="{79C1C6A4-F66E-494A-8320-7AAED2621725}" type="pres">
      <dgm:prSet presAssocID="{8CD06063-8128-47EB-9571-A8904FCB9B3F}" presName="parentLin" presStyleCnt="0"/>
      <dgm:spPr/>
    </dgm:pt>
    <dgm:pt modelId="{C383D548-9D69-4A32-B326-16BAA825E41F}" type="pres">
      <dgm:prSet presAssocID="{8CD06063-8128-47EB-9571-A8904FCB9B3F}" presName="parentLeftMargin" presStyleLbl="node1" presStyleIdx="1" presStyleCnt="3"/>
      <dgm:spPr/>
      <dgm:t>
        <a:bodyPr/>
        <a:lstStyle/>
        <a:p>
          <a:pPr rtl="1"/>
          <a:endParaRPr lang="he-IL"/>
        </a:p>
      </dgm:t>
    </dgm:pt>
    <dgm:pt modelId="{E81B1CDD-4189-42C0-88EC-70F2E748E01C}" type="pres">
      <dgm:prSet presAssocID="{8CD06063-8128-47EB-9571-A8904FCB9B3F}" presName="parentText" presStyleLbl="node1" presStyleIdx="2" presStyleCnt="3">
        <dgm:presLayoutVars>
          <dgm:chMax val="0"/>
          <dgm:bulletEnabled val="1"/>
        </dgm:presLayoutVars>
      </dgm:prSet>
      <dgm:spPr/>
      <dgm:t>
        <a:bodyPr/>
        <a:lstStyle/>
        <a:p>
          <a:pPr rtl="1"/>
          <a:endParaRPr lang="he-IL"/>
        </a:p>
      </dgm:t>
    </dgm:pt>
    <dgm:pt modelId="{3439C582-A8E3-4925-BFC9-F031BD28AD52}" type="pres">
      <dgm:prSet presAssocID="{8CD06063-8128-47EB-9571-A8904FCB9B3F}" presName="negativeSpace" presStyleCnt="0"/>
      <dgm:spPr/>
    </dgm:pt>
    <dgm:pt modelId="{76BB1715-2602-4BE5-A285-30BE17414370}" type="pres">
      <dgm:prSet presAssocID="{8CD06063-8128-47EB-9571-A8904FCB9B3F}" presName="childText" presStyleLbl="conFgAcc1" presStyleIdx="2" presStyleCnt="3">
        <dgm:presLayoutVars>
          <dgm:bulletEnabled val="1"/>
        </dgm:presLayoutVars>
      </dgm:prSet>
      <dgm:spPr/>
    </dgm:pt>
  </dgm:ptLst>
  <dgm:cxnLst>
    <dgm:cxn modelId="{ECFCA0E6-D9B9-495A-8D79-2016ADB054E8}" srcId="{5C5E8A7A-96C3-4DC6-81AD-C7FFD1FA760D}" destId="{145A56FA-318E-41DD-86E8-9F4CE0F3942C}" srcOrd="0" destOrd="0" parTransId="{464696F4-3B37-401C-890E-221CBD4C3527}" sibTransId="{8B87D112-7B2E-4213-8A4A-3FE20EE3E2CC}"/>
    <dgm:cxn modelId="{9BEB0072-C74B-48E2-83E2-EA3442A79A05}" type="presOf" srcId="{5C5E8A7A-96C3-4DC6-81AD-C7FFD1FA760D}" destId="{864F6A9A-7D24-469F-A9F9-CF02BC397FEB}" srcOrd="0" destOrd="0" presId="urn:microsoft.com/office/officeart/2005/8/layout/list1"/>
    <dgm:cxn modelId="{53A76286-E4DF-4B51-BA38-9047F1D38B5C}" type="presOf" srcId="{8CD06063-8128-47EB-9571-A8904FCB9B3F}" destId="{E81B1CDD-4189-42C0-88EC-70F2E748E01C}" srcOrd="1" destOrd="0" presId="urn:microsoft.com/office/officeart/2005/8/layout/list1"/>
    <dgm:cxn modelId="{8C24CDD3-06BE-4480-9B0C-E07CCFFAFE81}" type="presOf" srcId="{145A56FA-318E-41DD-86E8-9F4CE0F3942C}" destId="{977140BA-91B9-434F-911E-C20BBF698992}" srcOrd="1" destOrd="0" presId="urn:microsoft.com/office/officeart/2005/8/layout/list1"/>
    <dgm:cxn modelId="{1F940BF5-15D1-49F2-B44E-97AC376FD9D1}" type="presOf" srcId="{8CD06063-8128-47EB-9571-A8904FCB9B3F}" destId="{C383D548-9D69-4A32-B326-16BAA825E41F}" srcOrd="0" destOrd="0" presId="urn:microsoft.com/office/officeart/2005/8/layout/list1"/>
    <dgm:cxn modelId="{09F5F3DE-3826-4F14-881A-341046B0A805}" srcId="{5C5E8A7A-96C3-4DC6-81AD-C7FFD1FA760D}" destId="{8CD06063-8128-47EB-9571-A8904FCB9B3F}" srcOrd="2" destOrd="0" parTransId="{CDB45300-2948-4170-9000-B0E263A9ABE6}" sibTransId="{447CA604-E507-44A3-B505-C466A7E1A2C8}"/>
    <dgm:cxn modelId="{D0742B22-3E93-4BF4-AF4D-61CF60B3388A}" type="presOf" srcId="{8AD5C0F2-43DB-407D-82DE-FE1FE962F50C}" destId="{6143BADE-7F7B-46B8-B679-3D01D1E1E0D5}" srcOrd="1" destOrd="0" presId="urn:microsoft.com/office/officeart/2005/8/layout/list1"/>
    <dgm:cxn modelId="{003CC33A-B024-4478-A861-B693E2995824}" type="presOf" srcId="{145A56FA-318E-41DD-86E8-9F4CE0F3942C}" destId="{68DA2DC5-7F85-4440-B493-D75035893B31}" srcOrd="0" destOrd="0" presId="urn:microsoft.com/office/officeart/2005/8/layout/list1"/>
    <dgm:cxn modelId="{B4BEF3BC-9782-4BAA-A9A1-87678D5F4203}" type="presOf" srcId="{8AD5C0F2-43DB-407D-82DE-FE1FE962F50C}" destId="{82948952-7350-415B-8D92-21DCFF9D29C3}" srcOrd="0" destOrd="0" presId="urn:microsoft.com/office/officeart/2005/8/layout/list1"/>
    <dgm:cxn modelId="{094ECD7E-5A32-4218-85B6-662ADAB99FBA}" srcId="{5C5E8A7A-96C3-4DC6-81AD-C7FFD1FA760D}" destId="{8AD5C0F2-43DB-407D-82DE-FE1FE962F50C}" srcOrd="1" destOrd="0" parTransId="{0AA2DA48-68E0-4E89-B6FE-350B220E504E}" sibTransId="{2C95E28E-7D5D-4D1B-A362-311C1AAF7589}"/>
    <dgm:cxn modelId="{0C3997B0-217F-465A-9FC8-228F91A4F01B}" type="presParOf" srcId="{864F6A9A-7D24-469F-A9F9-CF02BC397FEB}" destId="{A58855F3-BFA9-4537-9278-2BD50B7FF366}" srcOrd="0" destOrd="0" presId="urn:microsoft.com/office/officeart/2005/8/layout/list1"/>
    <dgm:cxn modelId="{7E91674B-FF32-436C-92CE-65C531855B35}" type="presParOf" srcId="{A58855F3-BFA9-4537-9278-2BD50B7FF366}" destId="{68DA2DC5-7F85-4440-B493-D75035893B31}" srcOrd="0" destOrd="0" presId="urn:microsoft.com/office/officeart/2005/8/layout/list1"/>
    <dgm:cxn modelId="{D0FD4FE8-C5C8-4100-9886-8CBAFEC4C77F}" type="presParOf" srcId="{A58855F3-BFA9-4537-9278-2BD50B7FF366}" destId="{977140BA-91B9-434F-911E-C20BBF698992}" srcOrd="1" destOrd="0" presId="urn:microsoft.com/office/officeart/2005/8/layout/list1"/>
    <dgm:cxn modelId="{53B90DE3-6497-40DD-BA51-0259A188B22D}" type="presParOf" srcId="{864F6A9A-7D24-469F-A9F9-CF02BC397FEB}" destId="{98515BE3-ABB3-4F1B-9602-74CDFAB3747B}" srcOrd="1" destOrd="0" presId="urn:microsoft.com/office/officeart/2005/8/layout/list1"/>
    <dgm:cxn modelId="{48932A07-FBCF-4026-AD8B-B054D1B466FD}" type="presParOf" srcId="{864F6A9A-7D24-469F-A9F9-CF02BC397FEB}" destId="{08E085B0-0EC7-4F24-A045-9335EC0525EB}" srcOrd="2" destOrd="0" presId="urn:microsoft.com/office/officeart/2005/8/layout/list1"/>
    <dgm:cxn modelId="{21ACF86B-5184-4FDF-9E6A-2F74FDE8DFE4}" type="presParOf" srcId="{864F6A9A-7D24-469F-A9F9-CF02BC397FEB}" destId="{2472F876-D732-45CE-98CD-ACE99B0AECC3}" srcOrd="3" destOrd="0" presId="urn:microsoft.com/office/officeart/2005/8/layout/list1"/>
    <dgm:cxn modelId="{C9863DDB-48A4-4760-AB03-BB2789AE7515}" type="presParOf" srcId="{864F6A9A-7D24-469F-A9F9-CF02BC397FEB}" destId="{B6426A27-7D2F-4E0F-8A08-0286B1E879C4}" srcOrd="4" destOrd="0" presId="urn:microsoft.com/office/officeart/2005/8/layout/list1"/>
    <dgm:cxn modelId="{D4AD9D0B-F1DD-4FD1-B5BE-734FA752C614}" type="presParOf" srcId="{B6426A27-7D2F-4E0F-8A08-0286B1E879C4}" destId="{82948952-7350-415B-8D92-21DCFF9D29C3}" srcOrd="0" destOrd="0" presId="urn:microsoft.com/office/officeart/2005/8/layout/list1"/>
    <dgm:cxn modelId="{13A039CC-BAB6-49D9-BE4D-D03702AAD33F}" type="presParOf" srcId="{B6426A27-7D2F-4E0F-8A08-0286B1E879C4}" destId="{6143BADE-7F7B-46B8-B679-3D01D1E1E0D5}" srcOrd="1" destOrd="0" presId="urn:microsoft.com/office/officeart/2005/8/layout/list1"/>
    <dgm:cxn modelId="{B42BC476-5757-4215-A3B1-C68A808FEBE6}" type="presParOf" srcId="{864F6A9A-7D24-469F-A9F9-CF02BC397FEB}" destId="{7A375391-BD02-4950-A85C-BD722B94BD62}" srcOrd="5" destOrd="0" presId="urn:microsoft.com/office/officeart/2005/8/layout/list1"/>
    <dgm:cxn modelId="{9A3D49E1-FF8A-4958-909C-C1B62DDD446B}" type="presParOf" srcId="{864F6A9A-7D24-469F-A9F9-CF02BC397FEB}" destId="{9F3B782D-EAA5-480C-9CAF-B41ABF646099}" srcOrd="6" destOrd="0" presId="urn:microsoft.com/office/officeart/2005/8/layout/list1"/>
    <dgm:cxn modelId="{4BEA704B-B9AD-4735-B744-6C892B0B3CB3}" type="presParOf" srcId="{864F6A9A-7D24-469F-A9F9-CF02BC397FEB}" destId="{A26CF299-01B9-4756-B0FD-5CFEB080E2F7}" srcOrd="7" destOrd="0" presId="urn:microsoft.com/office/officeart/2005/8/layout/list1"/>
    <dgm:cxn modelId="{37DA4073-E7A4-4C8A-8BE9-746FCA1EF817}" type="presParOf" srcId="{864F6A9A-7D24-469F-A9F9-CF02BC397FEB}" destId="{79C1C6A4-F66E-494A-8320-7AAED2621725}" srcOrd="8" destOrd="0" presId="urn:microsoft.com/office/officeart/2005/8/layout/list1"/>
    <dgm:cxn modelId="{8CCBFF56-3548-4A83-A1F0-A43F132292FD}" type="presParOf" srcId="{79C1C6A4-F66E-494A-8320-7AAED2621725}" destId="{C383D548-9D69-4A32-B326-16BAA825E41F}" srcOrd="0" destOrd="0" presId="urn:microsoft.com/office/officeart/2005/8/layout/list1"/>
    <dgm:cxn modelId="{2578AAAB-5CEC-4E87-BB4C-5A8C7D4E6961}" type="presParOf" srcId="{79C1C6A4-F66E-494A-8320-7AAED2621725}" destId="{E81B1CDD-4189-42C0-88EC-70F2E748E01C}" srcOrd="1" destOrd="0" presId="urn:microsoft.com/office/officeart/2005/8/layout/list1"/>
    <dgm:cxn modelId="{5E7987CD-2ADD-4909-A81F-DC064A49F9D1}" type="presParOf" srcId="{864F6A9A-7D24-469F-A9F9-CF02BC397FEB}" destId="{3439C582-A8E3-4925-BFC9-F031BD28AD52}" srcOrd="9" destOrd="0" presId="urn:microsoft.com/office/officeart/2005/8/layout/list1"/>
    <dgm:cxn modelId="{3936911F-C2E4-4EC8-8E44-32D03FE12C46}" type="presParOf" srcId="{864F6A9A-7D24-469F-A9F9-CF02BC397FEB}" destId="{76BB1715-2602-4BE5-A285-30BE1741437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8015-E5E3-4F12-8B6A-9CD86B922779}">
      <dsp:nvSpPr>
        <dsp:cNvPr id="0" name=""/>
        <dsp:cNvSpPr/>
      </dsp:nvSpPr>
      <dsp:spPr>
        <a:xfrm>
          <a:off x="3308592" y="319"/>
          <a:ext cx="3497744" cy="158197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he-IL" sz="2300" kern="1200" dirty="0">
              <a:solidFill>
                <a:srgbClr val="080908"/>
              </a:solidFill>
              <a:effectLst/>
              <a:ea typeface="Arial" panose="020B0604020202020204" pitchFamily="34" charset="0"/>
              <a:cs typeface="+mn-cs"/>
            </a:rPr>
            <a:t>הצעות לתוכניות הכשרה והדרכה לעובדים חדשים</a:t>
          </a:r>
          <a:r>
            <a:rPr lang="en-US" sz="2300" kern="1200" dirty="0">
              <a:solidFill>
                <a:srgbClr val="080908"/>
              </a:solidFill>
              <a:effectLst/>
              <a:latin typeface="Arial" panose="020B0604020202020204" pitchFamily="34" charset="0"/>
              <a:ea typeface="Arial" panose="020B0604020202020204" pitchFamily="34" charset="0"/>
              <a:cs typeface="+mn-cs"/>
            </a:rPr>
            <a:t>/</a:t>
          </a:r>
          <a:r>
            <a:rPr lang="he-IL" sz="2300" kern="1200" dirty="0">
              <a:solidFill>
                <a:srgbClr val="080908"/>
              </a:solidFill>
              <a:effectLst/>
              <a:latin typeface="Arial" panose="020B0604020202020204" pitchFamily="34" charset="0"/>
              <a:ea typeface="Arial" panose="020B0604020202020204" pitchFamily="34" charset="0"/>
              <a:cs typeface="+mn-cs"/>
            </a:rPr>
            <a:t>עובדים ארעיים בתחום הבטיחות</a:t>
          </a:r>
          <a:endParaRPr lang="he-IL" sz="2300" kern="1200" dirty="0">
            <a:cs typeface="+mn-cs"/>
          </a:endParaRPr>
        </a:p>
      </dsp:txBody>
      <dsp:txXfrm>
        <a:off x="3308592" y="319"/>
        <a:ext cx="3497744" cy="1581973"/>
      </dsp:txXfrm>
    </dsp:sp>
    <dsp:sp modelId="{18D04E39-F2FB-4C4F-B750-5320447E7D23}">
      <dsp:nvSpPr>
        <dsp:cNvPr id="0" name=""/>
        <dsp:cNvSpPr/>
      </dsp:nvSpPr>
      <dsp:spPr>
        <a:xfrm>
          <a:off x="1585823" y="319"/>
          <a:ext cx="1566154" cy="1581973"/>
        </a:xfrm>
        <a:prstGeom prst="rect">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E4B35EC-BB93-4393-BCE7-8F4B428A33B6}">
      <dsp:nvSpPr>
        <dsp:cNvPr id="0" name=""/>
        <dsp:cNvSpPr/>
      </dsp:nvSpPr>
      <dsp:spPr>
        <a:xfrm>
          <a:off x="1585823" y="1843319"/>
          <a:ext cx="3497744" cy="1581973"/>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he-IL" sz="2300" kern="1200" dirty="0">
              <a:solidFill>
                <a:srgbClr val="080908"/>
              </a:solidFill>
              <a:effectLst/>
              <a:latin typeface="Arial" panose="020B0604020202020204" pitchFamily="34" charset="0"/>
              <a:ea typeface="Arial" panose="020B0604020202020204" pitchFamily="34" charset="0"/>
            </a:rPr>
            <a:t>ענפי החקלאות בניה ותעשייה (בנוסף למחויבות המעסיקים על פי חוק)</a:t>
          </a:r>
          <a:endParaRPr lang="he-IL" sz="2300" kern="1200" dirty="0"/>
        </a:p>
      </dsp:txBody>
      <dsp:txXfrm>
        <a:off x="1585823" y="1843319"/>
        <a:ext cx="3497744" cy="1581973"/>
      </dsp:txXfrm>
    </dsp:sp>
    <dsp:sp modelId="{0E70D075-9DAD-4813-B45A-D5C5A6E29CFC}">
      <dsp:nvSpPr>
        <dsp:cNvPr id="0" name=""/>
        <dsp:cNvSpPr/>
      </dsp:nvSpPr>
      <dsp:spPr>
        <a:xfrm>
          <a:off x="5240182" y="1843319"/>
          <a:ext cx="1566154" cy="1581973"/>
        </a:xfrm>
        <a:prstGeom prst="rect">
          <a:avLst/>
        </a:prstGeom>
        <a:gradFill rotWithShape="0">
          <a:gsLst>
            <a:gs pos="0">
              <a:schemeClr val="accent1">
                <a:shade val="90000"/>
                <a:hueOff val="842387"/>
                <a:satOff val="-60813"/>
                <a:lumOff val="45887"/>
                <a:alphaOff val="-50000"/>
                <a:satMod val="103000"/>
                <a:lumMod val="102000"/>
                <a:tint val="94000"/>
              </a:schemeClr>
            </a:gs>
            <a:gs pos="50000">
              <a:schemeClr val="accent1">
                <a:shade val="90000"/>
                <a:hueOff val="842387"/>
                <a:satOff val="-60813"/>
                <a:lumOff val="45887"/>
                <a:alphaOff val="-50000"/>
                <a:satMod val="110000"/>
                <a:lumMod val="100000"/>
                <a:shade val="100000"/>
              </a:schemeClr>
            </a:gs>
            <a:gs pos="100000">
              <a:schemeClr val="accent1">
                <a:shade val="90000"/>
                <a:hueOff val="842387"/>
                <a:satOff val="-60813"/>
                <a:lumOff val="45887"/>
                <a:alphaOff val="-5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085B0-0EC7-4F24-A045-9335EC0525EB}">
      <dsp:nvSpPr>
        <dsp:cNvPr id="0" name=""/>
        <dsp:cNvSpPr/>
      </dsp:nvSpPr>
      <dsp:spPr>
        <a:xfrm>
          <a:off x="0" y="458940"/>
          <a:ext cx="87376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140BA-91B9-434F-911E-C20BBF698992}">
      <dsp:nvSpPr>
        <dsp:cNvPr id="0" name=""/>
        <dsp:cNvSpPr/>
      </dsp:nvSpPr>
      <dsp:spPr>
        <a:xfrm>
          <a:off x="436880" y="1380"/>
          <a:ext cx="611632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182" tIns="0" rIns="231182" bIns="0" numCol="1" spcCol="1270" anchor="ctr" anchorCtr="0">
          <a:noAutofit/>
        </a:bodyPr>
        <a:lstStyle/>
        <a:p>
          <a:pPr lvl="0" algn="r" defTabSz="800100" rtl="1">
            <a:lnSpc>
              <a:spcPct val="90000"/>
            </a:lnSpc>
            <a:spcBef>
              <a:spcPct val="0"/>
            </a:spcBef>
            <a:spcAft>
              <a:spcPct val="35000"/>
            </a:spcAft>
          </a:pPr>
          <a:r>
            <a:rPr lang="he-IL" sz="1800" kern="1200" dirty="0">
              <a:solidFill>
                <a:schemeClr val="bg1"/>
              </a:solidFill>
              <a:effectLst/>
              <a:latin typeface="Calibri" panose="020F0502020204030204" pitchFamily="34" charset="0"/>
              <a:ea typeface="Arial" panose="020B0604020202020204" pitchFamily="34" charset="0"/>
              <a:cs typeface="+mn-cs"/>
            </a:rPr>
            <a:t>החזרה למקום העבודה אחרי היעדרות ממושכת מעמידה בפני העובדים והמעסיקים כאחד אתגר לחזרה לשגרת עבודה</a:t>
          </a:r>
          <a:endParaRPr lang="he-IL" sz="1800" kern="1200" dirty="0">
            <a:solidFill>
              <a:schemeClr val="bg1"/>
            </a:solidFill>
            <a:cs typeface="+mn-cs"/>
          </a:endParaRPr>
        </a:p>
      </dsp:txBody>
      <dsp:txXfrm>
        <a:off x="481552" y="46052"/>
        <a:ext cx="6026976" cy="825776"/>
      </dsp:txXfrm>
    </dsp:sp>
    <dsp:sp modelId="{9F3B782D-EAA5-480C-9CAF-B41ABF646099}">
      <dsp:nvSpPr>
        <dsp:cNvPr id="0" name=""/>
        <dsp:cNvSpPr/>
      </dsp:nvSpPr>
      <dsp:spPr>
        <a:xfrm>
          <a:off x="0" y="1865100"/>
          <a:ext cx="87376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3BADE-7F7B-46B8-B679-3D01D1E1E0D5}">
      <dsp:nvSpPr>
        <dsp:cNvPr id="0" name=""/>
        <dsp:cNvSpPr/>
      </dsp:nvSpPr>
      <dsp:spPr>
        <a:xfrm>
          <a:off x="436880" y="1407540"/>
          <a:ext cx="611632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182" tIns="0" rIns="231182" bIns="0" numCol="1" spcCol="1270" anchor="ctr" anchorCtr="0">
          <a:noAutofit/>
        </a:bodyPr>
        <a:lstStyle/>
        <a:p>
          <a:pPr lvl="0" algn="r" defTabSz="800100" rtl="1">
            <a:lnSpc>
              <a:spcPct val="90000"/>
            </a:lnSpc>
            <a:spcBef>
              <a:spcPct val="0"/>
            </a:spcBef>
            <a:spcAft>
              <a:spcPct val="35000"/>
            </a:spcAft>
          </a:pPr>
          <a:r>
            <a:rPr lang="he-IL" sz="1800" kern="1200" dirty="0">
              <a:solidFill>
                <a:schemeClr val="bg1"/>
              </a:solidFill>
              <a:effectLst/>
              <a:latin typeface="Calibri" panose="020F0502020204030204" pitchFamily="34" charset="0"/>
              <a:ea typeface="Arial" panose="020B0604020202020204" pitchFamily="34" charset="0"/>
              <a:cs typeface="+mn-cs"/>
            </a:rPr>
            <a:t>שונות במצבם ולעיתים נדרשת התאמה אישית (קושי רגשי, החזרה לעבודה היא הגשר היציב לחזרה לחיים ולשגרה)</a:t>
          </a:r>
          <a:endParaRPr lang="he-IL" sz="1800" kern="1200" dirty="0">
            <a:solidFill>
              <a:schemeClr val="bg1"/>
            </a:solidFill>
            <a:cs typeface="+mn-cs"/>
          </a:endParaRPr>
        </a:p>
      </dsp:txBody>
      <dsp:txXfrm>
        <a:off x="481552" y="1452212"/>
        <a:ext cx="6026976" cy="825776"/>
      </dsp:txXfrm>
    </dsp:sp>
    <dsp:sp modelId="{76BB1715-2602-4BE5-A285-30BE17414370}">
      <dsp:nvSpPr>
        <dsp:cNvPr id="0" name=""/>
        <dsp:cNvSpPr/>
      </dsp:nvSpPr>
      <dsp:spPr>
        <a:xfrm>
          <a:off x="0" y="3271260"/>
          <a:ext cx="87376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B1CDD-4189-42C0-88EC-70F2E748E01C}">
      <dsp:nvSpPr>
        <dsp:cNvPr id="0" name=""/>
        <dsp:cNvSpPr/>
      </dsp:nvSpPr>
      <dsp:spPr>
        <a:xfrm>
          <a:off x="436880" y="2813700"/>
          <a:ext cx="611632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182" tIns="0" rIns="231182" bIns="0" numCol="1" spcCol="1270" anchor="ctr" anchorCtr="0">
          <a:noAutofit/>
        </a:bodyPr>
        <a:lstStyle/>
        <a:p>
          <a:pPr lvl="0" algn="l" defTabSz="1066800" rtl="1">
            <a:lnSpc>
              <a:spcPct val="90000"/>
            </a:lnSpc>
            <a:spcBef>
              <a:spcPct val="0"/>
            </a:spcBef>
            <a:spcAft>
              <a:spcPct val="35000"/>
            </a:spcAft>
          </a:pPr>
          <a:r>
            <a:rPr lang="he-IL" sz="2400" b="1" u="none" kern="1200" dirty="0"/>
            <a:t>גיבוש תוכנית מותאמת צרכים</a:t>
          </a:r>
        </a:p>
      </dsp:txBody>
      <dsp:txXfrm>
        <a:off x="481552" y="2858372"/>
        <a:ext cx="6026976" cy="82577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8C2714B5-BB0D-4E75-B891-456EDB911A07}" type="datetimeFigureOut">
              <a:rPr lang="he-IL" smtClean="0"/>
              <a:t>ח'/אדר ב/תשפ"ד</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22C82C42-D333-428A-8D05-18E71773C00F}" type="slidenum">
              <a:rPr lang="he-IL" smtClean="0"/>
              <a:t>‹#›</a:t>
            </a:fld>
            <a:endParaRPr lang="he-IL"/>
          </a:p>
        </p:txBody>
      </p:sp>
    </p:spTree>
    <p:extLst>
      <p:ext uri="{BB962C8B-B14F-4D97-AF65-F5344CB8AC3E}">
        <p14:creationId xmlns:p14="http://schemas.microsoft.com/office/powerpoint/2010/main" val="40338495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a:t>
            </a:fld>
            <a:endParaRPr lang="he-IL"/>
          </a:p>
        </p:txBody>
      </p:sp>
    </p:spTree>
    <p:extLst>
      <p:ext uri="{BB962C8B-B14F-4D97-AF65-F5344CB8AC3E}">
        <p14:creationId xmlns:p14="http://schemas.microsoft.com/office/powerpoint/2010/main" val="335331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10</a:t>
            </a:fld>
            <a:endParaRPr lang="he-IL"/>
          </a:p>
        </p:txBody>
      </p:sp>
    </p:spTree>
    <p:extLst>
      <p:ext uri="{BB962C8B-B14F-4D97-AF65-F5344CB8AC3E}">
        <p14:creationId xmlns:p14="http://schemas.microsoft.com/office/powerpoint/2010/main" val="112198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11</a:t>
            </a:fld>
            <a:endParaRPr lang="he-IL"/>
          </a:p>
        </p:txBody>
      </p:sp>
    </p:spTree>
    <p:extLst>
      <p:ext uri="{BB962C8B-B14F-4D97-AF65-F5344CB8AC3E}">
        <p14:creationId xmlns:p14="http://schemas.microsoft.com/office/powerpoint/2010/main" val="216689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12</a:t>
            </a:fld>
            <a:endParaRPr lang="he-IL"/>
          </a:p>
        </p:txBody>
      </p:sp>
    </p:spTree>
    <p:extLst>
      <p:ext uri="{BB962C8B-B14F-4D97-AF65-F5344CB8AC3E}">
        <p14:creationId xmlns:p14="http://schemas.microsoft.com/office/powerpoint/2010/main" val="267436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13</a:t>
            </a:fld>
            <a:endParaRPr lang="he-IL"/>
          </a:p>
        </p:txBody>
      </p:sp>
    </p:spTree>
    <p:extLst>
      <p:ext uri="{BB962C8B-B14F-4D97-AF65-F5344CB8AC3E}">
        <p14:creationId xmlns:p14="http://schemas.microsoft.com/office/powerpoint/2010/main" val="186131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14</a:t>
            </a:fld>
            <a:endParaRPr lang="he-IL"/>
          </a:p>
        </p:txBody>
      </p:sp>
    </p:spTree>
    <p:extLst>
      <p:ext uri="{BB962C8B-B14F-4D97-AF65-F5344CB8AC3E}">
        <p14:creationId xmlns:p14="http://schemas.microsoft.com/office/powerpoint/2010/main" val="23119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15</a:t>
            </a:fld>
            <a:endParaRPr lang="he-IL"/>
          </a:p>
        </p:txBody>
      </p:sp>
    </p:spTree>
    <p:extLst>
      <p:ext uri="{BB962C8B-B14F-4D97-AF65-F5344CB8AC3E}">
        <p14:creationId xmlns:p14="http://schemas.microsoft.com/office/powerpoint/2010/main" val="274644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16</a:t>
            </a:fld>
            <a:endParaRPr lang="he-IL"/>
          </a:p>
        </p:txBody>
      </p:sp>
    </p:spTree>
    <p:extLst>
      <p:ext uri="{BB962C8B-B14F-4D97-AF65-F5344CB8AC3E}">
        <p14:creationId xmlns:p14="http://schemas.microsoft.com/office/powerpoint/2010/main" val="34074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17</a:t>
            </a:fld>
            <a:endParaRPr lang="he-IL"/>
          </a:p>
        </p:txBody>
      </p:sp>
    </p:spTree>
    <p:extLst>
      <p:ext uri="{BB962C8B-B14F-4D97-AF65-F5344CB8AC3E}">
        <p14:creationId xmlns:p14="http://schemas.microsoft.com/office/powerpoint/2010/main" val="292325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18</a:t>
            </a:fld>
            <a:endParaRPr lang="he-IL"/>
          </a:p>
        </p:txBody>
      </p:sp>
    </p:spTree>
    <p:extLst>
      <p:ext uri="{BB962C8B-B14F-4D97-AF65-F5344CB8AC3E}">
        <p14:creationId xmlns:p14="http://schemas.microsoft.com/office/powerpoint/2010/main" val="217310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19</a:t>
            </a:fld>
            <a:endParaRPr lang="he-IL"/>
          </a:p>
        </p:txBody>
      </p:sp>
    </p:spTree>
    <p:extLst>
      <p:ext uri="{BB962C8B-B14F-4D97-AF65-F5344CB8AC3E}">
        <p14:creationId xmlns:p14="http://schemas.microsoft.com/office/powerpoint/2010/main" val="215684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אנחנו</a:t>
            </a:r>
            <a:r>
              <a:rPr lang="he-IL" baseline="0" dirty="0"/>
              <a:t> קרנות </a:t>
            </a:r>
            <a:r>
              <a:rPr lang="he-IL" b="1" baseline="0" dirty="0"/>
              <a:t>לאומיות</a:t>
            </a:r>
            <a:r>
              <a:rPr lang="he-IL" b="0" baseline="0" dirty="0"/>
              <a:t> שמובילות פיתוח שירותים חברתיים </a:t>
            </a:r>
            <a:r>
              <a:rPr lang="he-IL" b="1" baseline="0" dirty="0"/>
              <a:t>לכלל אזרחי מדינת ישראל</a:t>
            </a:r>
          </a:p>
          <a:p>
            <a:r>
              <a:rPr lang="he-IL" b="0" baseline="0" dirty="0"/>
              <a:t>ולקידום איכות החיים של אוכלוסיות בסיכון מכלל הסוגים ומכלל הקבוצות באוכלוסייה.</a:t>
            </a:r>
          </a:p>
          <a:p>
            <a:r>
              <a:rPr lang="he-IL" b="0" baseline="0" dirty="0"/>
              <a:t>אנחנו לא עובדים לבד. השותפים שלנו הם קודם כל אתם, ארגוני חברה אזרחית ורשויות מקומיות.</a:t>
            </a:r>
          </a:p>
          <a:p>
            <a:r>
              <a:rPr lang="he-IL" b="0" baseline="0" dirty="0"/>
              <a:t>אנחנו מובילים מהלכים אסטרטגיים עם משרדי ממשלה ויוצרים שותפויות עם קרנות אחרות.</a:t>
            </a:r>
          </a:p>
          <a:p>
            <a:r>
              <a:rPr lang="he-IL" b="0" baseline="0" dirty="0"/>
              <a:t>אנחנו מפתחים את השדה החברתי באמצעות מתן כלים וסיוע ליזמים חברתיים ב"כוורת" </a:t>
            </a:r>
            <a:r>
              <a:rPr lang="he-IL" b="0" baseline="0" dirty="0" err="1"/>
              <a:t>ההאב</a:t>
            </a:r>
            <a:r>
              <a:rPr lang="he-IL" b="0" baseline="0" dirty="0"/>
              <a:t> החברתי של ישראל, ובמיזמים אחרים.</a:t>
            </a:r>
            <a:endParaRPr lang="en-US" b="0" dirty="0"/>
          </a:p>
          <a:p>
            <a:endParaRPr lang="en-US" dirty="0"/>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2</a:t>
            </a:fld>
            <a:endParaRPr lang="en-US"/>
          </a:p>
        </p:txBody>
      </p:sp>
    </p:spTree>
    <p:extLst>
      <p:ext uri="{BB962C8B-B14F-4D97-AF65-F5344CB8AC3E}">
        <p14:creationId xmlns:p14="http://schemas.microsoft.com/office/powerpoint/2010/main" val="28315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20</a:t>
            </a:fld>
            <a:endParaRPr lang="he-IL"/>
          </a:p>
        </p:txBody>
      </p:sp>
    </p:spTree>
    <p:extLst>
      <p:ext uri="{BB962C8B-B14F-4D97-AF65-F5344CB8AC3E}">
        <p14:creationId xmlns:p14="http://schemas.microsoft.com/office/powerpoint/2010/main" val="3720701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21</a:t>
            </a:fld>
            <a:endParaRPr lang="he-IL"/>
          </a:p>
        </p:txBody>
      </p:sp>
    </p:spTree>
    <p:extLst>
      <p:ext uri="{BB962C8B-B14F-4D97-AF65-F5344CB8AC3E}">
        <p14:creationId xmlns:p14="http://schemas.microsoft.com/office/powerpoint/2010/main" val="264009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22</a:t>
            </a:fld>
            <a:endParaRPr lang="en-US"/>
          </a:p>
        </p:txBody>
      </p:sp>
    </p:spTree>
    <p:extLst>
      <p:ext uri="{BB962C8B-B14F-4D97-AF65-F5344CB8AC3E}">
        <p14:creationId xmlns:p14="http://schemas.microsoft.com/office/powerpoint/2010/main" val="407270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כדי לממש את החזון שלנו אנחנו רוצים להיות מדויקים ולהיות קרובים לאוכלוסיות היעד איתן אנחנו עובדים. להכיר אותן ואת הצרכים שלהן ולדעת איזה מענה ומידע צריך כדי לקדם ולחזק אותן. לשם כך יש 5 קרנות מרכזיות שמטפלות באוכלוסיות שונות---- </a:t>
            </a:r>
          </a:p>
          <a:p>
            <a:endParaRPr lang="he-IL"/>
          </a:p>
          <a:p>
            <a:r>
              <a:rPr lang="he-IL"/>
              <a:t>השקעה שנתית </a:t>
            </a:r>
          </a:p>
          <a:p>
            <a:r>
              <a:rPr lang="he-IL"/>
              <a:t>200 מיליון ביחד </a:t>
            </a:r>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3</a:t>
            </a:fld>
            <a:endParaRPr lang="en-US"/>
          </a:p>
        </p:txBody>
      </p:sp>
    </p:spTree>
    <p:extLst>
      <p:ext uri="{BB962C8B-B14F-4D97-AF65-F5344CB8AC3E}">
        <p14:creationId xmlns:p14="http://schemas.microsoft.com/office/powerpoint/2010/main" val="299893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מתאים גם לכנס קולות קוראים. </a:t>
            </a:r>
            <a:endParaRPr lang="en-US"/>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05171E0-F833-48BE-A4E9-D9319D37B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10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u="sng" err="1"/>
              <a:t>רימזור</a:t>
            </a:r>
            <a:r>
              <a:rPr lang="he-IL" b="1" u="sng"/>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a:p>
          <a:p>
            <a:pPr marL="0" marR="0" lvl="0" indent="0" algn="r" defTabSz="914400" rtl="1" eaLnBrk="1" fontAlgn="auto" latinLnBrk="0" hangingPunct="1">
              <a:lnSpc>
                <a:spcPct val="100000"/>
              </a:lnSpc>
              <a:spcBef>
                <a:spcPts val="0"/>
              </a:spcBef>
              <a:spcAft>
                <a:spcPts val="0"/>
              </a:spcAft>
              <a:buClrTx/>
              <a:buSzTx/>
              <a:buFontTx/>
              <a:buNone/>
              <a:tabLst/>
              <a:defRPr/>
            </a:pPr>
            <a:r>
              <a:rPr lang="he-IL"/>
              <a:t>באופן בחינת הבקשה חשוב לנו להיות הוגנים ולבחון את הבקשות על פי קריטריונים ברורים.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a:t>חשוב לנו שהמידע יהיה אמין ואנחנו בודקים את הגופים לפני העברת הסיוע כדי לוודא </a:t>
            </a:r>
            <a:r>
              <a:rPr lang="he-IL" err="1"/>
              <a:t>שאוכלוסית</a:t>
            </a:r>
            <a:r>
              <a:rPr lang="he-IL"/>
              <a:t> היעד תיהנה מהשירות ושלגוף המבקש יש את התנאים ואת התוכניות כדי לבצע את מה שהוא מתכנן. אנחנו בוחרים את הטובים ביותר מבין המגישים, אך כן נותנים העדפה לגופים חדשים שטרם קיבלו סיוע בעבר או מגזרים\מעמדות סוציו אקונומיים מסוימים. </a:t>
            </a:r>
          </a:p>
          <a:p>
            <a:endParaRPr lang="en-US"/>
          </a:p>
          <a:p>
            <a:pPr marL="0" marR="0" lvl="0" indent="0" algn="r" defTabSz="914400" rtl="1"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5</a:t>
            </a:fld>
            <a:endParaRPr lang="en-US"/>
          </a:p>
        </p:txBody>
      </p:sp>
    </p:spTree>
    <p:extLst>
      <p:ext uri="{BB962C8B-B14F-4D97-AF65-F5344CB8AC3E}">
        <p14:creationId xmlns:p14="http://schemas.microsoft.com/office/powerpoint/2010/main" val="111525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6</a:t>
            </a:fld>
            <a:endParaRPr lang="he-IL"/>
          </a:p>
        </p:txBody>
      </p:sp>
    </p:spTree>
    <p:extLst>
      <p:ext uri="{BB962C8B-B14F-4D97-AF65-F5344CB8AC3E}">
        <p14:creationId xmlns:p14="http://schemas.microsoft.com/office/powerpoint/2010/main" val="425593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7</a:t>
            </a:fld>
            <a:endParaRPr lang="he-IL"/>
          </a:p>
        </p:txBody>
      </p:sp>
    </p:spTree>
    <p:extLst>
      <p:ext uri="{BB962C8B-B14F-4D97-AF65-F5344CB8AC3E}">
        <p14:creationId xmlns:p14="http://schemas.microsoft.com/office/powerpoint/2010/main" val="115460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8</a:t>
            </a:fld>
            <a:endParaRPr lang="he-IL"/>
          </a:p>
        </p:txBody>
      </p:sp>
    </p:spTree>
    <p:extLst>
      <p:ext uri="{BB962C8B-B14F-4D97-AF65-F5344CB8AC3E}">
        <p14:creationId xmlns:p14="http://schemas.microsoft.com/office/powerpoint/2010/main" val="216941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9</a:t>
            </a:fld>
            <a:endParaRPr lang="he-IL"/>
          </a:p>
        </p:txBody>
      </p:sp>
    </p:spTree>
    <p:extLst>
      <p:ext uri="{BB962C8B-B14F-4D97-AF65-F5344CB8AC3E}">
        <p14:creationId xmlns:p14="http://schemas.microsoft.com/office/powerpoint/2010/main" val="160256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A72003-B583-4888-A53C-65594DDF946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2C57888-5AF1-42D2-85AC-832A8EFDE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4286FC1-1968-4741-BE7D-8130A56C1032}"/>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CC05851C-0BE7-4B8B-AA7B-618C41986B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461C7F3-CA2E-4E32-A8DC-392B39087DB9}"/>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431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A7A867-ADDA-4745-992A-78056CBF5A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771DC44-1AAE-4786-A640-9084A61A22C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A0DC028-A101-4B77-BC6D-EB1C22E9D0F2}"/>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3AE426F1-C3A7-4472-B552-7BF1792DA7A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7B04831-58AB-46F8-B4BA-AA70BFC80871}"/>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974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24808E-147E-47E2-9CE0-A9BD73DF83F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1BF3324-CB44-420C-8EB4-996FA34DE8F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777959-376B-46BC-844E-6F771D5B5677}"/>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021E6EB8-5763-4F95-B59C-CD42268F9BA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8A5CE4-8C02-43B5-8C89-66E42852ED1C}"/>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5159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582FAD-5D1A-49F7-B13B-4F9D266213A9}"/>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8913FD5-FC7D-45C4-B5B9-C6B813EDD6BA}"/>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Tree>
    <p:extLst>
      <p:ext uri="{BB962C8B-B14F-4D97-AF65-F5344CB8AC3E}">
        <p14:creationId xmlns:p14="http://schemas.microsoft.com/office/powerpoint/2010/main" val="124907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30588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a:xfrm>
            <a:off x="8488218" y="189634"/>
            <a:ext cx="3308927" cy="5976216"/>
          </a:xfr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a:xfrm>
            <a:off x="397165" y="175203"/>
            <a:ext cx="8091054" cy="59762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37323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3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398352" cy="6858000"/>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685155"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685155"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36834" y="1586932"/>
            <a:ext cx="1563335" cy="1469957"/>
          </a:xfrm>
          <a:prstGeom prst="rect">
            <a:avLst/>
          </a:prstGeom>
        </p:spPr>
      </p:pic>
    </p:spTree>
    <p:extLst>
      <p:ext uri="{BB962C8B-B14F-4D97-AF65-F5344CB8AC3E}">
        <p14:creationId xmlns:p14="http://schemas.microsoft.com/office/powerpoint/2010/main" val="36581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מלבן 3">
            <a:extLst>
              <a:ext uri="{FF2B5EF4-FFF2-40B4-BE49-F238E27FC236}">
                <a16:creationId xmlns:a16="http://schemas.microsoft.com/office/drawing/2014/main" id="{9D09D389-1095-4871-95F3-8E011883CB2E}"/>
              </a:ext>
            </a:extLst>
          </p:cNvPr>
          <p:cNvSpPr/>
          <p:nvPr userDrawn="1"/>
        </p:nvSpPr>
        <p:spPr>
          <a:xfrm>
            <a:off x="0" y="0"/>
            <a:ext cx="12192000"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988" y="5202003"/>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2832251" y="2278398"/>
            <a:ext cx="6573579" cy="135421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2874783" y="3342470"/>
            <a:ext cx="657357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F3976A"/>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F3976A"/>
              </a:solidFill>
              <a:effectLst/>
              <a:uLnTx/>
              <a:uFillTx/>
              <a:latin typeface="Segoe UI"/>
              <a:ea typeface="+mn-ea"/>
              <a:cs typeface="Segoe UI"/>
            </a:endParaRPr>
          </a:p>
        </p:txBody>
      </p:sp>
    </p:spTree>
    <p:extLst>
      <p:ext uri="{BB962C8B-B14F-4D97-AF65-F5344CB8AC3E}">
        <p14:creationId xmlns:p14="http://schemas.microsoft.com/office/powerpoint/2010/main" val="4402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1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מלבן 3">
            <a:extLst>
              <a:ext uri="{FF2B5EF4-FFF2-40B4-BE49-F238E27FC236}">
                <a16:creationId xmlns:a16="http://schemas.microsoft.com/office/drawing/2014/main" id="{9D09D389-1095-4871-95F3-8E011883CB2E}"/>
              </a:ext>
            </a:extLst>
          </p:cNvPr>
          <p:cNvSpPr/>
          <p:nvPr userDrawn="1"/>
        </p:nvSpPr>
        <p:spPr>
          <a:xfrm>
            <a:off x="0" y="0"/>
            <a:ext cx="12192000" cy="6858000"/>
          </a:xfrm>
          <a:prstGeom prst="rect">
            <a:avLst/>
          </a:prstGeom>
          <a:gradFill flip="none" rotWithShape="1">
            <a:gsLst>
              <a:gs pos="0">
                <a:schemeClr val="tx1">
                  <a:alpha val="70000"/>
                </a:schemeClr>
              </a:gs>
              <a:gs pos="67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372" y="3639025"/>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5167901" y="4455447"/>
            <a:ext cx="6573579" cy="135421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5210433" y="5519519"/>
            <a:ext cx="6573579"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A1D9F5"/>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A1D9F5"/>
              </a:solidFill>
              <a:effectLst/>
              <a:uLnTx/>
              <a:uFillTx/>
              <a:latin typeface="Segoe UI"/>
              <a:ea typeface="+mn-ea"/>
              <a:cs typeface="Segoe UI"/>
            </a:endParaRPr>
          </a:p>
        </p:txBody>
      </p:sp>
    </p:spTree>
    <p:extLst>
      <p:ext uri="{BB962C8B-B14F-4D97-AF65-F5344CB8AC3E}">
        <p14:creationId xmlns:p14="http://schemas.microsoft.com/office/powerpoint/2010/main" val="135844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t="-15471"/>
          <a:stretch/>
        </p:blipFill>
        <p:spPr>
          <a:xfrm>
            <a:off x="0" y="584791"/>
            <a:ext cx="12192000" cy="6273209"/>
          </a:xfrm>
          <a:prstGeom prst="rect">
            <a:avLst/>
          </a:prstGeom>
        </p:spPr>
      </p:pic>
      <p:sp>
        <p:nvSpPr>
          <p:cNvPr id="6" name="מלבן 5">
            <a:extLst>
              <a:ext uri="{FF2B5EF4-FFF2-40B4-BE49-F238E27FC236}">
                <a16:creationId xmlns:a16="http://schemas.microsoft.com/office/drawing/2014/main" id="{5C3BB0FD-7E64-4354-8A7E-64E62F458129}"/>
              </a:ext>
            </a:extLst>
          </p:cNvPr>
          <p:cNvSpPr/>
          <p:nvPr userDrawn="1"/>
        </p:nvSpPr>
        <p:spPr>
          <a:xfrm>
            <a:off x="0" y="-1"/>
            <a:ext cx="12192000" cy="3923415"/>
          </a:xfrm>
          <a:prstGeom prst="rect">
            <a:avLst/>
          </a:prstGeom>
          <a:gradFill flip="none" rotWithShape="1">
            <a:gsLst>
              <a:gs pos="38000">
                <a:schemeClr val="bg2">
                  <a:lumMod val="90000"/>
                </a:schemeClr>
              </a:gs>
              <a:gs pos="100000">
                <a:srgbClr val="E2EAF5">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 name="תיבת טקסט 1">
            <a:extLst>
              <a:ext uri="{FF2B5EF4-FFF2-40B4-BE49-F238E27FC236}">
                <a16:creationId xmlns:a16="http://schemas.microsoft.com/office/drawing/2014/main" id="{D9D0E2D3-F578-4215-8AC5-35699D05CC15}"/>
              </a:ext>
            </a:extLst>
          </p:cNvPr>
          <p:cNvSpPr txBox="1"/>
          <p:nvPr userDrawn="1"/>
        </p:nvSpPr>
        <p:spPr>
          <a:xfrm>
            <a:off x="565304" y="2213102"/>
            <a:ext cx="6964364" cy="1118255"/>
          </a:xfrm>
          <a:prstGeom prst="rect">
            <a:avLst/>
          </a:prstGeom>
          <a:noFill/>
        </p:spPr>
        <p:txBody>
          <a:bodyPr wrap="square">
            <a:spAutoFit/>
          </a:bodyPr>
          <a:lstStyle/>
          <a:p>
            <a:pPr marL="0" marR="0" lvl="0" indent="0" algn="r" defTabSz="914400" rtl="1" eaLnBrk="1" fontAlgn="auto" latinLnBrk="0" hangingPunct="1">
              <a:lnSpc>
                <a:spcPts val="4000"/>
              </a:lnSpc>
              <a:spcBef>
                <a:spcPts val="0"/>
              </a:spcBef>
              <a:spcAft>
                <a:spcPts val="0"/>
              </a:spcAft>
              <a:buClrTx/>
              <a:buSzTx/>
              <a:buFontTx/>
              <a:buNone/>
              <a:tabLst/>
              <a:defRPr/>
            </a:pPr>
            <a:r>
              <a:rPr kumimoji="0" lang="he-IL" sz="6600" b="1" i="0" u="none" strike="noStrike" kern="1200" cap="none" spc="0" normalizeH="0" baseline="0" noProof="0">
                <a:ln>
                  <a:noFill/>
                </a:ln>
                <a:solidFill>
                  <a:srgbClr val="BB76AD"/>
                </a:solidFill>
                <a:effectLst/>
                <a:uLnTx/>
                <a:uFillTx/>
                <a:latin typeface="Segoe UI"/>
                <a:ea typeface="+mn-ea"/>
                <a:cs typeface="Segoe UI"/>
              </a:rPr>
              <a:t>מחוללים יחד</a:t>
            </a:r>
            <a:endParaRPr kumimoji="0" lang="en-GB" sz="6600" b="1" i="0" u="none" strike="noStrike" kern="1200" cap="none" spc="0" normalizeH="0" baseline="0" noProof="0">
              <a:ln>
                <a:noFill/>
              </a:ln>
              <a:solidFill>
                <a:srgbClr val="BB76AD"/>
              </a:solidFill>
              <a:effectLst/>
              <a:uLnTx/>
              <a:uFillTx/>
              <a:latin typeface="Segoe UI"/>
              <a:ea typeface="+mn-ea"/>
              <a:cs typeface="Segoe UI"/>
            </a:endParaRPr>
          </a:p>
          <a:p>
            <a:pPr marL="0" marR="0" lvl="0" indent="0" algn="r" defTabSz="914400" rtl="1" eaLnBrk="1" fontAlgn="auto" latinLnBrk="0" hangingPunct="1">
              <a:lnSpc>
                <a:spcPts val="4000"/>
              </a:lnSpc>
              <a:spcBef>
                <a:spcPts val="0"/>
              </a:spcBef>
              <a:spcAft>
                <a:spcPts val="0"/>
              </a:spcAft>
              <a:buClrTx/>
              <a:buSzTx/>
              <a:buFontTx/>
              <a:buNone/>
              <a:tabLst/>
              <a:defRPr/>
            </a:pPr>
            <a:r>
              <a:rPr kumimoji="0" lang="he-IL" sz="4000" b="0" i="0" u="none" strike="noStrike" kern="1200" cap="none" spc="0" normalizeH="0" baseline="0" noProof="0">
                <a:ln>
                  <a:noFill/>
                </a:ln>
                <a:solidFill>
                  <a:srgbClr val="44546A"/>
                </a:solidFill>
                <a:effectLst/>
                <a:uLnTx/>
                <a:uFillTx/>
                <a:latin typeface="Segoe UI"/>
                <a:ea typeface="+mn-ea"/>
                <a:cs typeface="Segoe UI"/>
              </a:rPr>
              <a:t>שינוי חברתי בישראל</a:t>
            </a:r>
            <a:endParaRPr kumimoji="0" lang="en-IL" sz="4000" b="0" i="0" u="none" strike="noStrike" kern="1200" cap="none" spc="0" normalizeH="0" baseline="0" noProof="0">
              <a:ln>
                <a:noFill/>
              </a:ln>
              <a:solidFill>
                <a:srgbClr val="44546A"/>
              </a:solidFill>
              <a:effectLst/>
              <a:uLnTx/>
              <a:uFillTx/>
              <a:latin typeface="Segoe UI"/>
              <a:ea typeface="+mn-ea"/>
              <a:cs typeface="Segoe UI"/>
            </a:endParaRPr>
          </a:p>
        </p:txBody>
      </p:sp>
      <p:grpSp>
        <p:nvGrpSpPr>
          <p:cNvPr id="19" name="קבוצה 18">
            <a:extLst>
              <a:ext uri="{FF2B5EF4-FFF2-40B4-BE49-F238E27FC236}">
                <a16:creationId xmlns:a16="http://schemas.microsoft.com/office/drawing/2014/main" id="{B7EC362D-9617-41F5-B31D-56AF5720289A}"/>
              </a:ext>
            </a:extLst>
          </p:cNvPr>
          <p:cNvGrpSpPr/>
          <p:nvPr userDrawn="1"/>
        </p:nvGrpSpPr>
        <p:grpSpPr>
          <a:xfrm>
            <a:off x="7784850" y="1684992"/>
            <a:ext cx="1908175" cy="1908175"/>
            <a:chOff x="7627534" y="1520825"/>
            <a:chExt cx="2215616" cy="2215616"/>
          </a:xfrm>
        </p:grpSpPr>
        <p:sp>
          <p:nvSpPr>
            <p:cNvPr id="16" name="אליפסה 15">
              <a:extLst>
                <a:ext uri="{FF2B5EF4-FFF2-40B4-BE49-F238E27FC236}">
                  <a16:creationId xmlns:a16="http://schemas.microsoft.com/office/drawing/2014/main" id="{8A297544-2745-492D-995D-00668E9036E4}"/>
                </a:ext>
              </a:extLst>
            </p:cNvPr>
            <p:cNvSpPr>
              <a:spLocks noChangeAspect="1"/>
            </p:cNvSpPr>
            <p:nvPr userDrawn="1"/>
          </p:nvSpPr>
          <p:spPr>
            <a:xfrm>
              <a:off x="7627534" y="1520825"/>
              <a:ext cx="2215616" cy="2215616"/>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a:ln>
                  <a:noFill/>
                </a:ln>
                <a:solidFill>
                  <a:prstClr val="white"/>
                </a:solidFill>
                <a:effectLst/>
                <a:uLnTx/>
                <a:uFillTx/>
                <a:latin typeface="Arial" pitchFamily="34" charset="0"/>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0113" y="1945262"/>
              <a:ext cx="1338627" cy="1258670"/>
            </a:xfrm>
            <a:prstGeom prst="rect">
              <a:avLst/>
            </a:prstGeom>
          </p:spPr>
        </p:pic>
      </p:grpSp>
    </p:spTree>
    <p:extLst>
      <p:ext uri="{BB962C8B-B14F-4D97-AF65-F5344CB8AC3E}">
        <p14:creationId xmlns:p14="http://schemas.microsoft.com/office/powerpoint/2010/main" val="3733552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כותרת מקטע עליונה">
    <p:spTree>
      <p:nvGrpSpPr>
        <p:cNvPr id="1" name=""/>
        <p:cNvGrpSpPr/>
        <p:nvPr/>
      </p:nvGrpSpPr>
      <p:grpSpPr>
        <a:xfrm>
          <a:off x="0" y="0"/>
          <a:ext cx="0" cy="0"/>
          <a:chOff x="0" y="0"/>
          <a:chExt cx="0" cy="0"/>
        </a:xfrm>
      </p:grpSpPr>
      <p:pic>
        <p:nvPicPr>
          <p:cNvPr id="3" name="תמונה 2" descr="תמונה שמכילה אדם, איש, אנשים, אישה&#10;&#10;התיאור נוצר באופן אוטומטי">
            <a:extLst>
              <a:ext uri="{FF2B5EF4-FFF2-40B4-BE49-F238E27FC236}">
                <a16:creationId xmlns:a16="http://schemas.microsoft.com/office/drawing/2014/main" id="{D195600C-7770-4098-97A3-557CB88B15BC}"/>
              </a:ext>
            </a:extLst>
          </p:cNvPr>
          <p:cNvPicPr>
            <a:picLocks noChangeAspect="1"/>
          </p:cNvPicPr>
          <p:nvPr userDrawn="1"/>
        </p:nvPicPr>
        <p:blipFill rotWithShape="1">
          <a:blip r:embed="rId2" cstate="screen">
            <a:alphaModFix/>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5000" contrast="-25000"/>
                    </a14:imgEffect>
                  </a14:imgLayer>
                </a14:imgProps>
              </a:ex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202003"/>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2832251" y="2480417"/>
            <a:ext cx="6573579" cy="135421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2874783" y="3544489"/>
            <a:ext cx="657357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FABB60"/>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FABB60"/>
              </a:solidFill>
              <a:effectLst/>
              <a:uLnTx/>
              <a:uFillTx/>
              <a:latin typeface="Segoe UI"/>
              <a:ea typeface="+mn-ea"/>
              <a:cs typeface="Segoe UI"/>
            </a:endParaRPr>
          </a:p>
        </p:txBody>
      </p:sp>
    </p:spTree>
    <p:extLst>
      <p:ext uri="{BB962C8B-B14F-4D97-AF65-F5344CB8AC3E}">
        <p14:creationId xmlns:p14="http://schemas.microsoft.com/office/powerpoint/2010/main" val="12608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3F36C2-A232-42D4-82E2-457B996EDF3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7A449E-823D-42BF-B22D-9FDF16B3925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955519F-FE5A-45D7-AAE2-499A8F33C331}"/>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6632799A-BEBD-4DB1-A2E3-9B9E05F298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6BBB454-FD95-4498-92F2-37F2267A19BD}"/>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70778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4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411017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5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8EE64601-B3D5-4401-B59D-6965A1CBE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1092786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6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5DD224B-AEBB-4409-99C8-5730D6937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9910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7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F1FB7514-B691-40ED-9F17-4F4A892B03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687708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8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3"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C413706-4C3A-488C-A774-0DF703FCD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1324774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831850" y="1709738"/>
            <a:ext cx="10515600" cy="2852737"/>
          </a:xfrm>
        </p:spPr>
        <p:txBody>
          <a:bodyPr anchor="b">
            <a:normAutofit/>
          </a:bodyPr>
          <a:lstStyle>
            <a:lvl1pPr>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104900"/>
            <a:ext cx="1785594" cy="1678940"/>
          </a:xfrm>
          <a:prstGeom prst="rect">
            <a:avLst/>
          </a:prstGeom>
        </p:spPr>
      </p:pic>
    </p:spTree>
    <p:extLst>
      <p:ext uri="{BB962C8B-B14F-4D97-AF65-F5344CB8AC3E}">
        <p14:creationId xmlns:p14="http://schemas.microsoft.com/office/powerpoint/2010/main" val="2957633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2AEADC-66FB-4714-9090-7FF5E7162F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6DEEC1D-2305-4F59-BAAC-C2216E130F1F}"/>
              </a:ext>
            </a:extLst>
          </p:cNvPr>
          <p:cNvSpPr>
            <a:spLocks noGrp="1"/>
          </p:cNvSpPr>
          <p:nvPr>
            <p:ph sz="half" idx="1"/>
          </p:nvPr>
        </p:nvSpPr>
        <p:spPr>
          <a:xfrm>
            <a:off x="397164" y="1592263"/>
            <a:ext cx="5622636"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FEE81D2-8FD9-4BC6-9C2C-437ED4D3FE63}"/>
              </a:ext>
            </a:extLst>
          </p:cNvPr>
          <p:cNvSpPr>
            <a:spLocks noGrp="1"/>
          </p:cNvSpPr>
          <p:nvPr>
            <p:ph sz="half" idx="2"/>
          </p:nvPr>
        </p:nvSpPr>
        <p:spPr>
          <a:xfrm>
            <a:off x="6172201" y="1592263"/>
            <a:ext cx="5648323"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789004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4E272-33DD-44BF-A203-A67221AE513E}"/>
              </a:ext>
            </a:extLst>
          </p:cNvPr>
          <p:cNvSpPr>
            <a:spLocks noGrp="1"/>
          </p:cNvSpPr>
          <p:nvPr>
            <p:ph type="title"/>
          </p:nvPr>
        </p:nvSpPr>
        <p:spPr>
          <a:xfrm>
            <a:off x="407988" y="195262"/>
            <a:ext cx="11407198"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999B788-824F-4258-866B-30EFF7FF1257}"/>
              </a:ext>
            </a:extLst>
          </p:cNvPr>
          <p:cNvSpPr>
            <a:spLocks noGrp="1"/>
          </p:cNvSpPr>
          <p:nvPr>
            <p:ph type="body" idx="1"/>
          </p:nvPr>
        </p:nvSpPr>
        <p:spPr>
          <a:xfrm>
            <a:off x="407988" y="1592263"/>
            <a:ext cx="5589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91006AB0-B2CB-44D5-B355-5040027EF644}"/>
              </a:ext>
            </a:extLst>
          </p:cNvPr>
          <p:cNvSpPr>
            <a:spLocks noGrp="1"/>
          </p:cNvSpPr>
          <p:nvPr>
            <p:ph sz="half" idx="2"/>
          </p:nvPr>
        </p:nvSpPr>
        <p:spPr>
          <a:xfrm>
            <a:off x="407988" y="2505075"/>
            <a:ext cx="55895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C6F32F6-16BD-4F3C-B973-3E706C95088D}"/>
              </a:ext>
            </a:extLst>
          </p:cNvPr>
          <p:cNvSpPr>
            <a:spLocks noGrp="1"/>
          </p:cNvSpPr>
          <p:nvPr>
            <p:ph type="body" sz="quarter" idx="3"/>
          </p:nvPr>
        </p:nvSpPr>
        <p:spPr>
          <a:xfrm>
            <a:off x="6172199" y="1592263"/>
            <a:ext cx="56483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40A3D0C-3100-4A22-9FE0-532F2A8A643B}"/>
              </a:ext>
            </a:extLst>
          </p:cNvPr>
          <p:cNvSpPr>
            <a:spLocks noGrp="1"/>
          </p:cNvSpPr>
          <p:nvPr>
            <p:ph sz="quarter" idx="4"/>
          </p:nvPr>
        </p:nvSpPr>
        <p:spPr>
          <a:xfrm>
            <a:off x="6172199" y="2505075"/>
            <a:ext cx="5648325"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41737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5C0CA6-842A-453A-88B3-89BE0C690A8B}"/>
              </a:ext>
            </a:extLst>
          </p:cNvPr>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260279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75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9114C2-514C-4062-9A1E-3071C391B04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15A29C2-E5FB-4E65-B3D3-9B5F30D29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E43F218-E1E1-4E39-AE78-C3140977E048}"/>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AFC246C4-F833-440E-AFBE-7B4A38074C8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45441B-B993-4FA4-A575-711232B0920F}"/>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57330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9594B-0085-4C23-B854-867928D405C5}"/>
              </a:ext>
            </a:extLst>
          </p:cNvPr>
          <p:cNvSpPr>
            <a:spLocks noGrp="1"/>
          </p:cNvSpPr>
          <p:nvPr>
            <p:ph type="title"/>
          </p:nvPr>
        </p:nvSpPr>
        <p:spPr>
          <a:xfrm>
            <a:off x="407988" y="188914"/>
            <a:ext cx="4364037" cy="1331912"/>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9E276C-30C1-4B2F-A79D-39A87A5E6058}"/>
              </a:ext>
            </a:extLst>
          </p:cNvPr>
          <p:cNvSpPr>
            <a:spLocks noGrp="1"/>
          </p:cNvSpPr>
          <p:nvPr>
            <p:ph idx="1"/>
          </p:nvPr>
        </p:nvSpPr>
        <p:spPr>
          <a:xfrm>
            <a:off x="5183187" y="1592263"/>
            <a:ext cx="6637337" cy="4573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7734E8C-8D36-4AD3-82A8-345DF6930712}"/>
              </a:ext>
            </a:extLst>
          </p:cNvPr>
          <p:cNvSpPr>
            <a:spLocks noGrp="1"/>
          </p:cNvSpPr>
          <p:nvPr>
            <p:ph type="body" sz="half" idx="2"/>
          </p:nvPr>
        </p:nvSpPr>
        <p:spPr>
          <a:xfrm>
            <a:off x="407988" y="1592263"/>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354266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998E35-C393-41C6-825A-D172F30BACDB}"/>
              </a:ext>
            </a:extLst>
          </p:cNvPr>
          <p:cNvSpPr>
            <a:spLocks noGrp="1"/>
          </p:cNvSpPr>
          <p:nvPr>
            <p:ph type="title"/>
          </p:nvPr>
        </p:nvSpPr>
        <p:spPr>
          <a:xfrm>
            <a:off x="407988" y="188912"/>
            <a:ext cx="4364037" cy="1331913"/>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094EA64-1396-448D-8FAB-C337E44E013E}"/>
              </a:ext>
            </a:extLst>
          </p:cNvPr>
          <p:cNvSpPr>
            <a:spLocks noGrp="1"/>
          </p:cNvSpPr>
          <p:nvPr>
            <p:ph type="pic" idx="1"/>
          </p:nvPr>
        </p:nvSpPr>
        <p:spPr>
          <a:xfrm>
            <a:off x="5183187" y="1592263"/>
            <a:ext cx="6637337"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AFC4CE7-A763-41D2-9FD6-906D08B0F2B1}"/>
              </a:ext>
            </a:extLst>
          </p:cNvPr>
          <p:cNvSpPr>
            <a:spLocks noGrp="1"/>
          </p:cNvSpPr>
          <p:nvPr>
            <p:ph type="body" sz="half" idx="2"/>
          </p:nvPr>
        </p:nvSpPr>
        <p:spPr>
          <a:xfrm>
            <a:off x="407988" y="1592262"/>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2647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511D0C-52A2-4C98-8CC4-280C21C0F9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A205BE4-E32E-413C-85B2-B1C14076D490}"/>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30026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2599DC7-75D3-4F64-BA1D-4F2A5CDA60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31EAF22-6D82-4A06-909E-8405037AAA4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259158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582FAD-5D1A-49F7-B13B-4F9D266213A9}"/>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8913FD5-FC7D-45C4-B5B9-C6B813EDD6BA}"/>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Tree>
    <p:extLst>
      <p:ext uri="{BB962C8B-B14F-4D97-AF65-F5344CB8AC3E}">
        <p14:creationId xmlns:p14="http://schemas.microsoft.com/office/powerpoint/2010/main" val="2618739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399736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a:xfrm>
            <a:off x="8488218" y="189634"/>
            <a:ext cx="3308927" cy="5976216"/>
          </a:xfr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a:xfrm>
            <a:off x="397165" y="175203"/>
            <a:ext cx="8091054" cy="59762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362777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2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377950"/>
            <a:ext cx="1785594" cy="1678940"/>
          </a:xfrm>
          <a:prstGeom prst="rect">
            <a:avLst/>
          </a:prstGeom>
        </p:spPr>
      </p:pic>
    </p:spTree>
    <p:extLst>
      <p:ext uri="{BB962C8B-B14F-4D97-AF65-F5344CB8AC3E}">
        <p14:creationId xmlns:p14="http://schemas.microsoft.com/office/powerpoint/2010/main" val="218399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3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3320599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5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8EE64601-B3D5-4401-B59D-6965A1CBE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80660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43AC74-5714-41F0-B05E-61BE47A2ADB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F519C1-6214-425B-AEE1-0715E03A329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57C6FB8-C060-41A9-8C81-074CF377485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B746BD7-9306-446B-A262-D52E8135E9A6}"/>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6" name="מציין מיקום של כותרת תחתונה 5">
            <a:extLst>
              <a:ext uri="{FF2B5EF4-FFF2-40B4-BE49-F238E27FC236}">
                <a16:creationId xmlns:a16="http://schemas.microsoft.com/office/drawing/2014/main" id="{913631EA-92CA-4686-AE6D-E1E56BB71A5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53170CA-DDA7-470C-B5BA-5573C9107E15}"/>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2607329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6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5DD224B-AEBB-4409-99C8-5730D6937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391246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7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F1FB7514-B691-40ED-9F17-4F4A892B03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14493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8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3"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C413706-4C3A-488C-A774-0DF703FCD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950309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831850" y="1709738"/>
            <a:ext cx="10515600" cy="2852737"/>
          </a:xfrm>
        </p:spPr>
        <p:txBody>
          <a:bodyPr anchor="b">
            <a:normAutofit/>
          </a:bodyPr>
          <a:lstStyle>
            <a:lvl1pPr>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104900"/>
            <a:ext cx="1785594" cy="1678940"/>
          </a:xfrm>
          <a:prstGeom prst="rect">
            <a:avLst/>
          </a:prstGeom>
        </p:spPr>
      </p:pic>
    </p:spTree>
    <p:extLst>
      <p:ext uri="{BB962C8B-B14F-4D97-AF65-F5344CB8AC3E}">
        <p14:creationId xmlns:p14="http://schemas.microsoft.com/office/powerpoint/2010/main" val="467763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2AEADC-66FB-4714-9090-7FF5E7162F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6DEEC1D-2305-4F59-BAAC-C2216E130F1F}"/>
              </a:ext>
            </a:extLst>
          </p:cNvPr>
          <p:cNvSpPr>
            <a:spLocks noGrp="1"/>
          </p:cNvSpPr>
          <p:nvPr>
            <p:ph sz="half" idx="1"/>
          </p:nvPr>
        </p:nvSpPr>
        <p:spPr>
          <a:xfrm>
            <a:off x="397164" y="1592263"/>
            <a:ext cx="5622636"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FEE81D2-8FD9-4BC6-9C2C-437ED4D3FE63}"/>
              </a:ext>
            </a:extLst>
          </p:cNvPr>
          <p:cNvSpPr>
            <a:spLocks noGrp="1"/>
          </p:cNvSpPr>
          <p:nvPr>
            <p:ph sz="half" idx="2"/>
          </p:nvPr>
        </p:nvSpPr>
        <p:spPr>
          <a:xfrm>
            <a:off x="6172201" y="1592263"/>
            <a:ext cx="5648323"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607810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4E272-33DD-44BF-A203-A67221AE513E}"/>
              </a:ext>
            </a:extLst>
          </p:cNvPr>
          <p:cNvSpPr>
            <a:spLocks noGrp="1"/>
          </p:cNvSpPr>
          <p:nvPr>
            <p:ph type="title"/>
          </p:nvPr>
        </p:nvSpPr>
        <p:spPr>
          <a:xfrm>
            <a:off x="407988" y="195262"/>
            <a:ext cx="11407198"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999B788-824F-4258-866B-30EFF7FF1257}"/>
              </a:ext>
            </a:extLst>
          </p:cNvPr>
          <p:cNvSpPr>
            <a:spLocks noGrp="1"/>
          </p:cNvSpPr>
          <p:nvPr>
            <p:ph type="body" idx="1"/>
          </p:nvPr>
        </p:nvSpPr>
        <p:spPr>
          <a:xfrm>
            <a:off x="407988" y="1592263"/>
            <a:ext cx="5589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91006AB0-B2CB-44D5-B355-5040027EF644}"/>
              </a:ext>
            </a:extLst>
          </p:cNvPr>
          <p:cNvSpPr>
            <a:spLocks noGrp="1"/>
          </p:cNvSpPr>
          <p:nvPr>
            <p:ph sz="half" idx="2"/>
          </p:nvPr>
        </p:nvSpPr>
        <p:spPr>
          <a:xfrm>
            <a:off x="407988" y="2505075"/>
            <a:ext cx="55895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C6F32F6-16BD-4F3C-B973-3E706C95088D}"/>
              </a:ext>
            </a:extLst>
          </p:cNvPr>
          <p:cNvSpPr>
            <a:spLocks noGrp="1"/>
          </p:cNvSpPr>
          <p:nvPr>
            <p:ph type="body" sz="quarter" idx="3"/>
          </p:nvPr>
        </p:nvSpPr>
        <p:spPr>
          <a:xfrm>
            <a:off x="6172199" y="1592263"/>
            <a:ext cx="56483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40A3D0C-3100-4A22-9FE0-532F2A8A643B}"/>
              </a:ext>
            </a:extLst>
          </p:cNvPr>
          <p:cNvSpPr>
            <a:spLocks noGrp="1"/>
          </p:cNvSpPr>
          <p:nvPr>
            <p:ph sz="quarter" idx="4"/>
          </p:nvPr>
        </p:nvSpPr>
        <p:spPr>
          <a:xfrm>
            <a:off x="6172199" y="2505075"/>
            <a:ext cx="5648325"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030551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5C0CA6-842A-453A-88B3-89BE0C690A8B}"/>
              </a:ext>
            </a:extLst>
          </p:cNvPr>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3686685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42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9594B-0085-4C23-B854-867928D405C5}"/>
              </a:ext>
            </a:extLst>
          </p:cNvPr>
          <p:cNvSpPr>
            <a:spLocks noGrp="1"/>
          </p:cNvSpPr>
          <p:nvPr>
            <p:ph type="title"/>
          </p:nvPr>
        </p:nvSpPr>
        <p:spPr>
          <a:xfrm>
            <a:off x="407988" y="188914"/>
            <a:ext cx="4364037" cy="1331912"/>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9E276C-30C1-4B2F-A79D-39A87A5E6058}"/>
              </a:ext>
            </a:extLst>
          </p:cNvPr>
          <p:cNvSpPr>
            <a:spLocks noGrp="1"/>
          </p:cNvSpPr>
          <p:nvPr>
            <p:ph idx="1"/>
          </p:nvPr>
        </p:nvSpPr>
        <p:spPr>
          <a:xfrm>
            <a:off x="5183187" y="1592263"/>
            <a:ext cx="6637337" cy="4573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7734E8C-8D36-4AD3-82A8-345DF6930712}"/>
              </a:ext>
            </a:extLst>
          </p:cNvPr>
          <p:cNvSpPr>
            <a:spLocks noGrp="1"/>
          </p:cNvSpPr>
          <p:nvPr>
            <p:ph type="body" sz="half" idx="2"/>
          </p:nvPr>
        </p:nvSpPr>
        <p:spPr>
          <a:xfrm>
            <a:off x="407988" y="1592263"/>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371568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998E35-C393-41C6-825A-D172F30BACDB}"/>
              </a:ext>
            </a:extLst>
          </p:cNvPr>
          <p:cNvSpPr>
            <a:spLocks noGrp="1"/>
          </p:cNvSpPr>
          <p:nvPr>
            <p:ph type="title"/>
          </p:nvPr>
        </p:nvSpPr>
        <p:spPr>
          <a:xfrm>
            <a:off x="407988" y="188912"/>
            <a:ext cx="4364037" cy="1331913"/>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094EA64-1396-448D-8FAB-C337E44E013E}"/>
              </a:ext>
            </a:extLst>
          </p:cNvPr>
          <p:cNvSpPr>
            <a:spLocks noGrp="1"/>
          </p:cNvSpPr>
          <p:nvPr>
            <p:ph type="pic" idx="1"/>
          </p:nvPr>
        </p:nvSpPr>
        <p:spPr>
          <a:xfrm>
            <a:off x="5183187" y="1592263"/>
            <a:ext cx="6637337"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AFC4CE7-A763-41D2-9FD6-906D08B0F2B1}"/>
              </a:ext>
            </a:extLst>
          </p:cNvPr>
          <p:cNvSpPr>
            <a:spLocks noGrp="1"/>
          </p:cNvSpPr>
          <p:nvPr>
            <p:ph type="body" sz="half" idx="2"/>
          </p:nvPr>
        </p:nvSpPr>
        <p:spPr>
          <a:xfrm>
            <a:off x="407988" y="1592262"/>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223829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A48579-0048-4CCC-9CEC-A1BEEE5EA47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AD2E3A-AAFF-42C8-8DAB-AB11CC664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5934175-AADD-4847-A8C5-ADDDB27EAA5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DC03321-A9B4-414A-9B70-8D0E666B0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F8610DA-4EA8-4D11-B792-AE4384328BB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7E8DF52-977C-4DFB-9100-776FEDA9F146}"/>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8" name="מציין מיקום של כותרת תחתונה 7">
            <a:extLst>
              <a:ext uri="{FF2B5EF4-FFF2-40B4-BE49-F238E27FC236}">
                <a16:creationId xmlns:a16="http://schemas.microsoft.com/office/drawing/2014/main" id="{39F4E7F2-4349-45EC-BFB2-CB9F1168EA3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94CAF82-142C-42D8-B8EF-32EC169D28AD}"/>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845218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511D0C-52A2-4C98-8CC4-280C21C0F9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A205BE4-E32E-413C-85B2-B1C14076D490}"/>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190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2599DC7-75D3-4F64-BA1D-4F2A5CDA60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31EAF22-6D82-4A06-909E-8405037AAA4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29911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1064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2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t="-15471"/>
          <a:stretch/>
        </p:blipFill>
        <p:spPr>
          <a:xfrm>
            <a:off x="0" y="584791"/>
            <a:ext cx="12192000" cy="6273209"/>
          </a:xfrm>
          <a:prstGeom prst="rect">
            <a:avLst/>
          </a:prstGeom>
        </p:spPr>
      </p:pic>
      <p:sp>
        <p:nvSpPr>
          <p:cNvPr id="6" name="מלבן 5">
            <a:extLst>
              <a:ext uri="{FF2B5EF4-FFF2-40B4-BE49-F238E27FC236}">
                <a16:creationId xmlns:a16="http://schemas.microsoft.com/office/drawing/2014/main" id="{5C3BB0FD-7E64-4354-8A7E-64E62F458129}"/>
              </a:ext>
            </a:extLst>
          </p:cNvPr>
          <p:cNvSpPr/>
          <p:nvPr userDrawn="1"/>
        </p:nvSpPr>
        <p:spPr>
          <a:xfrm>
            <a:off x="0" y="-1"/>
            <a:ext cx="12192000" cy="3923415"/>
          </a:xfrm>
          <a:prstGeom prst="rect">
            <a:avLst/>
          </a:prstGeom>
          <a:gradFill flip="none" rotWithShape="1">
            <a:gsLst>
              <a:gs pos="38000">
                <a:schemeClr val="bg2">
                  <a:lumMod val="90000"/>
                </a:schemeClr>
              </a:gs>
              <a:gs pos="100000">
                <a:srgbClr val="E2EAF5">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תיבת טקסט 1">
            <a:extLst>
              <a:ext uri="{FF2B5EF4-FFF2-40B4-BE49-F238E27FC236}">
                <a16:creationId xmlns:a16="http://schemas.microsoft.com/office/drawing/2014/main" id="{D9D0E2D3-F578-4215-8AC5-35699D05CC15}"/>
              </a:ext>
            </a:extLst>
          </p:cNvPr>
          <p:cNvSpPr txBox="1"/>
          <p:nvPr userDrawn="1"/>
        </p:nvSpPr>
        <p:spPr>
          <a:xfrm>
            <a:off x="565304" y="2213102"/>
            <a:ext cx="6964364" cy="1118255"/>
          </a:xfrm>
          <a:prstGeom prst="rect">
            <a:avLst/>
          </a:prstGeom>
          <a:noFill/>
        </p:spPr>
        <p:txBody>
          <a:bodyPr wrap="square">
            <a:spAutoFit/>
          </a:bodyPr>
          <a:lstStyle/>
          <a:p>
            <a:pPr algn="r">
              <a:lnSpc>
                <a:spcPts val="4000"/>
              </a:lnSpc>
            </a:pPr>
            <a:r>
              <a:rPr lang="he-IL" sz="6600" b="1">
                <a:solidFill>
                  <a:schemeClr val="accent2"/>
                </a:solidFill>
              </a:rPr>
              <a:t>מחוללים יחד</a:t>
            </a:r>
            <a:endParaRPr lang="en-GB" sz="6600" b="1">
              <a:solidFill>
                <a:schemeClr val="accent2"/>
              </a:solidFill>
            </a:endParaRPr>
          </a:p>
          <a:p>
            <a:pPr marL="0" marR="0" lvl="0" indent="0" algn="r" defTabSz="914400" rtl="1" eaLnBrk="1" fontAlgn="auto" latinLnBrk="0" hangingPunct="1">
              <a:lnSpc>
                <a:spcPts val="4000"/>
              </a:lnSpc>
              <a:spcBef>
                <a:spcPts val="0"/>
              </a:spcBef>
              <a:spcAft>
                <a:spcPts val="0"/>
              </a:spcAft>
              <a:buClrTx/>
              <a:buSzTx/>
              <a:buFontTx/>
              <a:buNone/>
              <a:tabLst/>
              <a:defRPr/>
            </a:pPr>
            <a:r>
              <a:rPr lang="he-IL" sz="4000" b="0" kern="1200">
                <a:solidFill>
                  <a:schemeClr val="tx2"/>
                </a:solidFill>
                <a:latin typeface="+mn-lt"/>
                <a:ea typeface="+mn-ea"/>
                <a:cs typeface="+mn-cs"/>
              </a:rPr>
              <a:t>שינוי חברתי בישראל</a:t>
            </a:r>
            <a:endParaRPr lang="aa-ET" sz="4000" b="0" kern="1200">
              <a:solidFill>
                <a:schemeClr val="tx2"/>
              </a:solidFill>
              <a:latin typeface="+mn-lt"/>
              <a:ea typeface="+mn-ea"/>
              <a:cs typeface="+mn-cs"/>
            </a:endParaRPr>
          </a:p>
        </p:txBody>
      </p:sp>
      <p:grpSp>
        <p:nvGrpSpPr>
          <p:cNvPr id="19" name="קבוצה 18">
            <a:extLst>
              <a:ext uri="{FF2B5EF4-FFF2-40B4-BE49-F238E27FC236}">
                <a16:creationId xmlns:a16="http://schemas.microsoft.com/office/drawing/2014/main" id="{B7EC362D-9617-41F5-B31D-56AF5720289A}"/>
              </a:ext>
            </a:extLst>
          </p:cNvPr>
          <p:cNvGrpSpPr/>
          <p:nvPr userDrawn="1"/>
        </p:nvGrpSpPr>
        <p:grpSpPr>
          <a:xfrm>
            <a:off x="7784850" y="1684992"/>
            <a:ext cx="1908175" cy="1908175"/>
            <a:chOff x="7627534" y="1520825"/>
            <a:chExt cx="2215616" cy="2215616"/>
          </a:xfrm>
        </p:grpSpPr>
        <p:sp>
          <p:nvSpPr>
            <p:cNvPr id="16" name="אליפסה 15">
              <a:extLst>
                <a:ext uri="{FF2B5EF4-FFF2-40B4-BE49-F238E27FC236}">
                  <a16:creationId xmlns:a16="http://schemas.microsoft.com/office/drawing/2014/main" id="{8A297544-2745-492D-995D-00668E9036E4}"/>
                </a:ext>
              </a:extLst>
            </p:cNvPr>
            <p:cNvSpPr>
              <a:spLocks noChangeAspect="1"/>
            </p:cNvSpPr>
            <p:nvPr userDrawn="1"/>
          </p:nvSpPr>
          <p:spPr>
            <a:xfrm>
              <a:off x="7627534" y="1520825"/>
              <a:ext cx="2215616" cy="2215616"/>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he-IL" sz="1000">
                <a:latin typeface="Arial" pitchFamily="34" charset="0"/>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0113" y="1945262"/>
              <a:ext cx="1338627" cy="1258670"/>
            </a:xfrm>
            <a:prstGeom prst="rect">
              <a:avLst/>
            </a:prstGeom>
          </p:spPr>
        </p:pic>
      </p:grpSp>
    </p:spTree>
    <p:extLst>
      <p:ext uri="{BB962C8B-B14F-4D97-AF65-F5344CB8AC3E}">
        <p14:creationId xmlns:p14="http://schemas.microsoft.com/office/powerpoint/2010/main" val="399322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3078DD-7C26-4A88-96FC-13CA4BD34B9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4F819DC-800E-4023-948C-1A5F000A0E35}"/>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4" name="מציין מיקום של כותרת תחתונה 3">
            <a:extLst>
              <a:ext uri="{FF2B5EF4-FFF2-40B4-BE49-F238E27FC236}">
                <a16:creationId xmlns:a16="http://schemas.microsoft.com/office/drawing/2014/main" id="{BF4EB4AB-0D8F-41FC-92C6-E6638F7409D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37F8421-7724-4450-B92F-9C355544D2A6}"/>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67188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C970ED2-E181-4418-AA6D-5543AB27E6E4}"/>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3" name="מציין מיקום של כותרת תחתונה 2">
            <a:extLst>
              <a:ext uri="{FF2B5EF4-FFF2-40B4-BE49-F238E27FC236}">
                <a16:creationId xmlns:a16="http://schemas.microsoft.com/office/drawing/2014/main" id="{57E7D80F-F801-42D7-A5BC-8B94C9474BF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B34898F-A878-4F49-9D99-D0E13AF351CB}"/>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69529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A80B33-4AF3-43C3-B2E4-4CE25C97886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BC41900-5285-4201-BEBA-482727890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3E3990C-0E72-49FD-95EE-5332F341C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AC303CC-EB97-4F05-94CE-2404DF775318}"/>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6" name="מציין מיקום של כותרת תחתונה 5">
            <a:extLst>
              <a:ext uri="{FF2B5EF4-FFF2-40B4-BE49-F238E27FC236}">
                <a16:creationId xmlns:a16="http://schemas.microsoft.com/office/drawing/2014/main" id="{A097874E-F69B-4CF0-B810-EAF4C38280B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EC1D2B4-450D-40D3-993D-29E78152C91B}"/>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44509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86FEF6-EF4B-49EE-99E0-044B569E5D3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8CEA09A-4530-45F7-B0D6-0CFC18E34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5973D5D-A2A8-43A1-AC8E-03DA64E6C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0DA5215-CF00-4564-8C99-DDF8C1C9A8F2}"/>
              </a:ext>
            </a:extLst>
          </p:cNvPr>
          <p:cNvSpPr>
            <a:spLocks noGrp="1"/>
          </p:cNvSpPr>
          <p:nvPr>
            <p:ph type="dt" sz="half" idx="10"/>
          </p:nvPr>
        </p:nvSpPr>
        <p:spPr/>
        <p:txBody>
          <a:bodyPr/>
          <a:lstStyle/>
          <a:p>
            <a:fld id="{9BAC855F-A739-4CE8-93A1-E01DE7559F96}" type="datetimeFigureOut">
              <a:rPr lang="he-IL" smtClean="0"/>
              <a:t>ח'/אדר ב/תשפ"ד</a:t>
            </a:fld>
            <a:endParaRPr lang="he-IL"/>
          </a:p>
        </p:txBody>
      </p:sp>
      <p:sp>
        <p:nvSpPr>
          <p:cNvPr id="6" name="מציין מיקום של כותרת תחתונה 5">
            <a:extLst>
              <a:ext uri="{FF2B5EF4-FFF2-40B4-BE49-F238E27FC236}">
                <a16:creationId xmlns:a16="http://schemas.microsoft.com/office/drawing/2014/main" id="{754A74F0-7C16-4F27-A6B1-5D13673F7BD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A7EACDC-20A4-4731-9AED-5F66620F201A}"/>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70432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1133D75-8042-45CF-A9D4-8BD933462FA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83C3F0A-C0B1-4599-A59B-2D779B5C2A2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CB1556E-D0D7-4F93-A939-1BBE84E0A46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AC855F-A739-4CE8-93A1-E01DE7559F96}" type="datetimeFigureOut">
              <a:rPr lang="he-IL" smtClean="0"/>
              <a:t>ח'/אדר ב/תשפ"ד</a:t>
            </a:fld>
            <a:endParaRPr lang="he-IL"/>
          </a:p>
        </p:txBody>
      </p:sp>
      <p:sp>
        <p:nvSpPr>
          <p:cNvPr id="5" name="מציין מיקום של כותרת תחתונה 4">
            <a:extLst>
              <a:ext uri="{FF2B5EF4-FFF2-40B4-BE49-F238E27FC236}">
                <a16:creationId xmlns:a16="http://schemas.microsoft.com/office/drawing/2014/main" id="{C194A572-BE32-4EBE-967E-7B6DD4420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6E132C4-B9E8-4BB0-A7F8-58B78FFDD7B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5E60BE-59D9-4E07-BE3C-FFCFD7AE2644}" type="slidenum">
              <a:rPr lang="he-IL" smtClean="0"/>
              <a:t>‹#›</a:t>
            </a:fld>
            <a:endParaRPr lang="he-IL"/>
          </a:p>
        </p:txBody>
      </p:sp>
    </p:spTree>
    <p:extLst>
      <p:ext uri="{BB962C8B-B14F-4D97-AF65-F5344CB8AC3E}">
        <p14:creationId xmlns:p14="http://schemas.microsoft.com/office/powerpoint/2010/main" val="382488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EC8557-ECAE-42BF-B274-6271EF0ABDC6}"/>
              </a:ext>
            </a:extLst>
          </p:cNvPr>
          <p:cNvSpPr>
            <a:spLocks noGrp="1"/>
          </p:cNvSpPr>
          <p:nvPr>
            <p:ph type="title"/>
          </p:nvPr>
        </p:nvSpPr>
        <p:spPr>
          <a:xfrm>
            <a:off x="397164" y="189634"/>
            <a:ext cx="11399981"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3BB6B4F-8A09-49AC-95A0-A48BE65C0D15}"/>
              </a:ext>
            </a:extLst>
          </p:cNvPr>
          <p:cNvSpPr>
            <a:spLocks noGrp="1"/>
          </p:cNvSpPr>
          <p:nvPr>
            <p:ph type="body" idx="1"/>
          </p:nvPr>
        </p:nvSpPr>
        <p:spPr>
          <a:xfrm>
            <a:off x="397164" y="1607557"/>
            <a:ext cx="11399981" cy="4543861"/>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pic>
        <p:nvPicPr>
          <p:cNvPr id="8" name="תמונה 7" descr="תמונה שמכילה שלט, מזון, ציור&#10;&#10;התיאור נוצר באופן אוטומטי">
            <a:extLst>
              <a:ext uri="{FF2B5EF4-FFF2-40B4-BE49-F238E27FC236}">
                <a16:creationId xmlns:a16="http://schemas.microsoft.com/office/drawing/2014/main" id="{528C1078-BEA1-4B15-8B40-48A15834494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97164" y="6234545"/>
            <a:ext cx="578334" cy="543790"/>
          </a:xfrm>
          <a:prstGeom prst="rect">
            <a:avLst/>
          </a:prstGeom>
        </p:spPr>
      </p:pic>
    </p:spTree>
    <p:extLst>
      <p:ext uri="{BB962C8B-B14F-4D97-AF65-F5344CB8AC3E}">
        <p14:creationId xmlns:p14="http://schemas.microsoft.com/office/powerpoint/2010/main" val="351899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46">
          <p15:clr>
            <a:srgbClr val="F26B43"/>
          </p15:clr>
        </p15:guide>
        <p15:guide id="2" pos="257">
          <p15:clr>
            <a:srgbClr val="F26B43"/>
          </p15:clr>
        </p15:guide>
        <p15:guide id="3" orient="horz" pos="119">
          <p15:clr>
            <a:srgbClr val="F26B43"/>
          </p15:clr>
        </p15:guide>
        <p15:guide id="4" orient="horz" pos="958">
          <p15:clr>
            <a:srgbClr val="F26B43"/>
          </p15:clr>
        </p15:guide>
        <p15:guide id="5" orient="horz" pos="1003">
          <p15:clr>
            <a:srgbClr val="F26B43"/>
          </p15:clr>
        </p15:guide>
        <p15:guide id="6"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EC8557-ECAE-42BF-B274-6271EF0ABDC6}"/>
              </a:ext>
            </a:extLst>
          </p:cNvPr>
          <p:cNvSpPr>
            <a:spLocks noGrp="1"/>
          </p:cNvSpPr>
          <p:nvPr>
            <p:ph type="title"/>
          </p:nvPr>
        </p:nvSpPr>
        <p:spPr>
          <a:xfrm>
            <a:off x="397164" y="189634"/>
            <a:ext cx="11399981"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3BB6B4F-8A09-49AC-95A0-A48BE65C0D15}"/>
              </a:ext>
            </a:extLst>
          </p:cNvPr>
          <p:cNvSpPr>
            <a:spLocks noGrp="1"/>
          </p:cNvSpPr>
          <p:nvPr>
            <p:ph type="body" idx="1"/>
          </p:nvPr>
        </p:nvSpPr>
        <p:spPr>
          <a:xfrm>
            <a:off x="397164" y="1607557"/>
            <a:ext cx="11399981" cy="4543861"/>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pic>
        <p:nvPicPr>
          <p:cNvPr id="8" name="תמונה 7" descr="תמונה שמכילה שלט, מזון, ציור&#10;&#10;התיאור נוצר באופן אוטומטי">
            <a:extLst>
              <a:ext uri="{FF2B5EF4-FFF2-40B4-BE49-F238E27FC236}">
                <a16:creationId xmlns:a16="http://schemas.microsoft.com/office/drawing/2014/main" id="{528C1078-BEA1-4B15-8B40-48A15834494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97164" y="6234545"/>
            <a:ext cx="578334" cy="543790"/>
          </a:xfrm>
          <a:prstGeom prst="rect">
            <a:avLst/>
          </a:prstGeom>
        </p:spPr>
      </p:pic>
    </p:spTree>
    <p:extLst>
      <p:ext uri="{BB962C8B-B14F-4D97-AF65-F5344CB8AC3E}">
        <p14:creationId xmlns:p14="http://schemas.microsoft.com/office/powerpoint/2010/main" val="28556752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46">
          <p15:clr>
            <a:srgbClr val="F26B43"/>
          </p15:clr>
        </p15:guide>
        <p15:guide id="2" pos="257">
          <p15:clr>
            <a:srgbClr val="F26B43"/>
          </p15:clr>
        </p15:guide>
        <p15:guide id="3" orient="horz" pos="119">
          <p15:clr>
            <a:srgbClr val="F26B43"/>
          </p15:clr>
        </p15:guide>
        <p15:guide id="4" orient="horz" pos="958">
          <p15:clr>
            <a:srgbClr val="F26B43"/>
          </p15:clr>
        </p15:guide>
        <p15:guide id="5" orient="horz" pos="1003">
          <p15:clr>
            <a:srgbClr val="F26B43"/>
          </p15:clr>
        </p15:guide>
        <p15:guide id="6"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0.png"/><Relationship Id="rId4" Type="http://schemas.openxmlformats.org/officeDocument/2006/relationships/diagramData" Target="../diagrams/data1.xml"/><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67.sv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65.svg"/><Relationship Id="rId4" Type="http://schemas.openxmlformats.org/officeDocument/2006/relationships/image" Target="../media/image42.png"/><Relationship Id="rId9" Type="http://schemas.openxmlformats.org/officeDocument/2006/relationships/image" Target="../media/image69.sv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1.sv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27.png"/><Relationship Id="rId15" Type="http://schemas.openxmlformats.org/officeDocument/2006/relationships/image" Target="../media/image53.svg"/><Relationship Id="rId10" Type="http://schemas.openxmlformats.org/officeDocument/2006/relationships/image" Target="../media/image30.png"/><Relationship Id="rId4" Type="http://schemas.openxmlformats.org/officeDocument/2006/relationships/image" Target="../media/image42.svg"/><Relationship Id="rId9" Type="http://schemas.openxmlformats.org/officeDocument/2006/relationships/image" Target="../media/image47.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3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83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הנושאים בקול הקורא</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6" name="מלבן: פינות מעוגלות 5">
            <a:extLst>
              <a:ext uri="{FF2B5EF4-FFF2-40B4-BE49-F238E27FC236}">
                <a16:creationId xmlns:a16="http://schemas.microsoft.com/office/drawing/2014/main" id="{2D8FB45F-E6AE-F6CE-71A7-5C70192F23E5}"/>
              </a:ext>
            </a:extLst>
          </p:cNvPr>
          <p:cNvSpPr/>
          <p:nvPr/>
        </p:nvSpPr>
        <p:spPr>
          <a:xfrm>
            <a:off x="8026400" y="2727642"/>
            <a:ext cx="3327400" cy="24742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080908"/>
                </a:solidFill>
                <a:latin typeface="Arial" panose="020B0604020202020204" pitchFamily="34" charset="0"/>
                <a:ea typeface="Arial" panose="020B0604020202020204" pitchFamily="34" charset="0"/>
              </a:rPr>
              <a:t>פיתוח מענים טיפוליים פרטניים/ קבוצתיים, לאלו שחוו טראומה/ פוסט</a:t>
            </a:r>
            <a:r>
              <a:rPr lang="en-US" sz="2000" dirty="0">
                <a:solidFill>
                  <a:srgbClr val="080908"/>
                </a:solidFill>
                <a:effectLst/>
                <a:latin typeface="Arial" panose="020B0604020202020204" pitchFamily="34" charset="0"/>
                <a:ea typeface="Arial" panose="020B0604020202020204" pitchFamily="34" charset="0"/>
              </a:rPr>
              <a:t>-</a:t>
            </a:r>
            <a:r>
              <a:rPr lang="he-IL" sz="2000" dirty="0">
                <a:solidFill>
                  <a:srgbClr val="080908"/>
                </a:solidFill>
                <a:effectLst/>
                <a:latin typeface="Arial" panose="020B0604020202020204" pitchFamily="34" charset="0"/>
                <a:ea typeface="Arial" panose="020B0604020202020204" pitchFamily="34" charset="0"/>
              </a:rPr>
              <a:t>טראומה/ טראומה משנית, כתוצאה ממצב המלחמה במסגרת עבודתם או התנדבות</a:t>
            </a:r>
            <a:endParaRPr lang="he-IL" sz="2000" dirty="0"/>
          </a:p>
        </p:txBody>
      </p:sp>
      <p:sp>
        <p:nvSpPr>
          <p:cNvPr id="7" name="מלבן: פינות מעוגלות 6">
            <a:extLst>
              <a:ext uri="{FF2B5EF4-FFF2-40B4-BE49-F238E27FC236}">
                <a16:creationId xmlns:a16="http://schemas.microsoft.com/office/drawing/2014/main" id="{94D8A37B-3381-9F1E-4D48-35B96B2A0B0B}"/>
              </a:ext>
            </a:extLst>
          </p:cNvPr>
          <p:cNvSpPr/>
          <p:nvPr/>
        </p:nvSpPr>
        <p:spPr>
          <a:xfrm>
            <a:off x="4612640" y="2727642"/>
            <a:ext cx="3327400" cy="24742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080908"/>
                </a:solidFill>
                <a:latin typeface="Arial" panose="020B0604020202020204" pitchFamily="34" charset="0"/>
                <a:ea typeface="Arial" panose="020B0604020202020204" pitchFamily="34" charset="0"/>
              </a:rPr>
              <a:t>פיתוח והפעלה של תוכניות בטיחות בעבודה לקבוצות </a:t>
            </a:r>
            <a:r>
              <a:rPr lang="he-IL" sz="2000" dirty="0" smtClean="0">
                <a:solidFill>
                  <a:srgbClr val="080908"/>
                </a:solidFill>
                <a:latin typeface="Arial" panose="020B0604020202020204" pitchFamily="34" charset="0"/>
                <a:ea typeface="Arial" panose="020B0604020202020204" pitchFamily="34" charset="0"/>
              </a:rPr>
              <a:t>עובדים חדשים</a:t>
            </a:r>
            <a:r>
              <a:rPr lang="en-US" sz="2000" dirty="0">
                <a:solidFill>
                  <a:srgbClr val="080908"/>
                </a:solidFill>
                <a:latin typeface="Arial" panose="020B0604020202020204" pitchFamily="34" charset="0"/>
                <a:ea typeface="Arial" panose="020B0604020202020204" pitchFamily="34" charset="0"/>
              </a:rPr>
              <a:t>/</a:t>
            </a:r>
            <a:r>
              <a:rPr lang="he-IL" sz="2000" dirty="0">
                <a:solidFill>
                  <a:srgbClr val="080908"/>
                </a:solidFill>
                <a:latin typeface="Arial" panose="020B0604020202020204" pitchFamily="34" charset="0"/>
                <a:ea typeface="Arial" panose="020B0604020202020204" pitchFamily="34" charset="0"/>
              </a:rPr>
              <a:t>ארעיים בענפי החקלאות</a:t>
            </a:r>
            <a:r>
              <a:rPr lang="en-US" sz="2000" dirty="0">
                <a:solidFill>
                  <a:srgbClr val="080908"/>
                </a:solidFill>
                <a:latin typeface="Arial" panose="020B0604020202020204" pitchFamily="34" charset="0"/>
                <a:ea typeface="Arial" panose="020B0604020202020204" pitchFamily="34" charset="0"/>
              </a:rPr>
              <a:t> </a:t>
            </a:r>
            <a:r>
              <a:rPr lang="he-IL" sz="2000" dirty="0">
                <a:solidFill>
                  <a:srgbClr val="080908"/>
                </a:solidFill>
                <a:latin typeface="Arial" panose="020B0604020202020204" pitchFamily="34" charset="0"/>
                <a:ea typeface="Arial" panose="020B0604020202020204" pitchFamily="34" charset="0"/>
              </a:rPr>
              <a:t>הבנייה והתעשייה</a:t>
            </a:r>
          </a:p>
        </p:txBody>
      </p:sp>
      <p:sp>
        <p:nvSpPr>
          <p:cNvPr id="9" name="מלבן: פינות מעוגלות 8">
            <a:extLst>
              <a:ext uri="{FF2B5EF4-FFF2-40B4-BE49-F238E27FC236}">
                <a16:creationId xmlns:a16="http://schemas.microsoft.com/office/drawing/2014/main" id="{B23EA90F-D140-98BC-B3DA-8FCA6F04934E}"/>
              </a:ext>
            </a:extLst>
          </p:cNvPr>
          <p:cNvSpPr/>
          <p:nvPr/>
        </p:nvSpPr>
        <p:spPr>
          <a:xfrm>
            <a:off x="1198880" y="2727642"/>
            <a:ext cx="3327400" cy="24742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080908"/>
                </a:solidFill>
                <a:latin typeface="Arial" panose="020B0604020202020204" pitchFamily="34" charset="0"/>
                <a:ea typeface="Arial" panose="020B0604020202020204" pitchFamily="34" charset="0"/>
              </a:rPr>
              <a:t>פיתוח  והפעלה של תוכניות (מודל) במקומות העבודה עבור  אוכלוסיות עובדים/</a:t>
            </a:r>
            <a:r>
              <a:rPr lang="he-IL" sz="2000" dirty="0" err="1">
                <a:solidFill>
                  <a:srgbClr val="080908"/>
                </a:solidFill>
                <a:latin typeface="Arial" panose="020B0604020202020204" pitchFamily="34" charset="0"/>
                <a:ea typeface="Arial" panose="020B0604020202020204" pitchFamily="34" charset="0"/>
              </a:rPr>
              <a:t>ות</a:t>
            </a:r>
            <a:r>
              <a:rPr lang="he-IL" sz="2000" dirty="0">
                <a:solidFill>
                  <a:srgbClr val="080908"/>
                </a:solidFill>
                <a:latin typeface="Arial" panose="020B0604020202020204" pitchFamily="34" charset="0"/>
                <a:ea typeface="Arial" panose="020B0604020202020204" pitchFamily="34" charset="0"/>
              </a:rPr>
              <a:t>, על רקע חזרה לעבודה לאחר היעדרות ממושכת (דגש על מניעת אירועים שעלולים להוביל פגיעה בעבודה)</a:t>
            </a:r>
          </a:p>
        </p:txBody>
      </p:sp>
      <p:sp>
        <p:nvSpPr>
          <p:cNvPr id="10" name="מלבן 9">
            <a:extLst>
              <a:ext uri="{FF2B5EF4-FFF2-40B4-BE49-F238E27FC236}">
                <a16:creationId xmlns:a16="http://schemas.microsoft.com/office/drawing/2014/main" id="{E1005CFB-1780-3671-D46E-E84763551D82}"/>
              </a:ext>
            </a:extLst>
          </p:cNvPr>
          <p:cNvSpPr/>
          <p:nvPr/>
        </p:nvSpPr>
        <p:spPr>
          <a:xfrm>
            <a:off x="7940040" y="2077084"/>
            <a:ext cx="3502660" cy="483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טיפולים פרטניים/קבוצתיים</a:t>
            </a:r>
          </a:p>
        </p:txBody>
      </p:sp>
      <p:sp>
        <p:nvSpPr>
          <p:cNvPr id="11" name="מלבן 10">
            <a:extLst>
              <a:ext uri="{FF2B5EF4-FFF2-40B4-BE49-F238E27FC236}">
                <a16:creationId xmlns:a16="http://schemas.microsoft.com/office/drawing/2014/main" id="{8A0C3F81-9873-0B93-2F94-6E8C029BF60A}"/>
              </a:ext>
            </a:extLst>
          </p:cNvPr>
          <p:cNvSpPr/>
          <p:nvPr/>
        </p:nvSpPr>
        <p:spPr>
          <a:xfrm>
            <a:off x="4526280" y="2077084"/>
            <a:ext cx="3502660" cy="483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תוכניות בטיחות</a:t>
            </a:r>
          </a:p>
        </p:txBody>
      </p:sp>
      <p:sp>
        <p:nvSpPr>
          <p:cNvPr id="12" name="מלבן 11">
            <a:extLst>
              <a:ext uri="{FF2B5EF4-FFF2-40B4-BE49-F238E27FC236}">
                <a16:creationId xmlns:a16="http://schemas.microsoft.com/office/drawing/2014/main" id="{7BCC229D-48FE-6CAA-1E3B-E3B2D5A42627}"/>
              </a:ext>
            </a:extLst>
          </p:cNvPr>
          <p:cNvSpPr/>
          <p:nvPr/>
        </p:nvSpPr>
        <p:spPr>
          <a:xfrm>
            <a:off x="1112520" y="2077084"/>
            <a:ext cx="3502660" cy="483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תוכניות ברקע חזרה לעבודה</a:t>
            </a:r>
          </a:p>
        </p:txBody>
      </p:sp>
    </p:spTree>
    <p:extLst>
      <p:ext uri="{BB962C8B-B14F-4D97-AF65-F5344CB8AC3E}">
        <p14:creationId xmlns:p14="http://schemas.microsoft.com/office/powerpoint/2010/main" val="305461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1: טיפולים פרטניים/קבוצתיים</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מציין מיקום תוכן 2">
            <a:extLst>
              <a:ext uri="{FF2B5EF4-FFF2-40B4-BE49-F238E27FC236}">
                <a16:creationId xmlns:a16="http://schemas.microsoft.com/office/drawing/2014/main" id="{77C6765C-6F69-55CC-72F0-F34B7951AFED}"/>
              </a:ext>
            </a:extLst>
          </p:cNvPr>
          <p:cNvSpPr txBox="1">
            <a:spLocks/>
          </p:cNvSpPr>
          <p:nvPr/>
        </p:nvSpPr>
        <p:spPr>
          <a:xfrm>
            <a:off x="396009" y="1436452"/>
            <a:ext cx="11399981" cy="4543861"/>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50000"/>
              </a:lnSpc>
            </a:pPr>
            <a:r>
              <a:rPr lang="he-IL" sz="2000" dirty="0">
                <a:solidFill>
                  <a:srgbClr val="080908"/>
                </a:solidFill>
                <a:ea typeface="Arial" panose="020B0604020202020204" pitchFamily="34" charset="0"/>
              </a:rPr>
              <a:t>פיתוח מענים טיפוליים פרטניים/ קבוצתיים, לאלו שחוו טראומה/ פוסט</a:t>
            </a:r>
            <a:r>
              <a:rPr lang="en-US" sz="2000" dirty="0">
                <a:solidFill>
                  <a:srgbClr val="080908"/>
                </a:solidFill>
                <a:ea typeface="Arial" panose="020B0604020202020204" pitchFamily="34" charset="0"/>
              </a:rPr>
              <a:t>-</a:t>
            </a:r>
            <a:r>
              <a:rPr lang="he-IL" sz="2000" dirty="0">
                <a:solidFill>
                  <a:srgbClr val="080908"/>
                </a:solidFill>
                <a:ea typeface="Arial" panose="020B0604020202020204" pitchFamily="34" charset="0"/>
              </a:rPr>
              <a:t>טראומה/ טראומה משנית, כתוצאה ממצב המלחמה במסגרת עבודתם או התנדבות</a:t>
            </a:r>
          </a:p>
          <a:p>
            <a:pPr>
              <a:lnSpc>
                <a:spcPct val="150000"/>
              </a:lnSpc>
            </a:pPr>
            <a:r>
              <a:rPr lang="he-IL" sz="2000" dirty="0">
                <a:solidFill>
                  <a:srgbClr val="080908"/>
                </a:solidFill>
                <a:ea typeface="Arial" panose="020B0604020202020204" pitchFamily="34" charset="0"/>
              </a:rPr>
              <a:t>אוכלוסיית היעד</a:t>
            </a:r>
          </a:p>
          <a:p>
            <a:pPr>
              <a:lnSpc>
                <a:spcPct val="150000"/>
              </a:lnSpc>
            </a:pPr>
            <a:r>
              <a:rPr lang="he-IL" sz="1800" b="0" dirty="0" smtClean="0">
                <a:solidFill>
                  <a:srgbClr val="080908"/>
                </a:solidFill>
                <a:ea typeface="Arial" panose="020B0604020202020204" pitchFamily="34" charset="0"/>
              </a:rPr>
              <a:t>בעלי מקצוע </a:t>
            </a:r>
            <a:r>
              <a:rPr lang="he-IL" sz="1800" b="0" dirty="0">
                <a:solidFill>
                  <a:srgbClr val="080908"/>
                </a:solidFill>
                <a:ea typeface="Arial" panose="020B0604020202020204" pitchFamily="34" charset="0"/>
              </a:rPr>
              <a:t>הנפגעים במסגרת העיסוק בעבודה או ההתנדבות בטראומה ישירה, עקיפה או משותפת, דוגמא: בעלי מקצועות רפואת חירום, זיהוי חללים, מטפלי בריאות הנפש, מנהלי תוכן ברשתות חברתיות, אנשי תקשורת ועוד</a:t>
            </a:r>
          </a:p>
          <a:p>
            <a:pPr>
              <a:lnSpc>
                <a:spcPct val="150000"/>
              </a:lnSpc>
            </a:pPr>
            <a:r>
              <a:rPr lang="he-IL" sz="2000" dirty="0">
                <a:solidFill>
                  <a:srgbClr val="080908"/>
                </a:solidFill>
                <a:ea typeface="Arial" panose="020B0604020202020204" pitchFamily="34" charset="0"/>
              </a:rPr>
              <a:t>שיטות </a:t>
            </a:r>
            <a:r>
              <a:rPr lang="he-IL" sz="2000" dirty="0" smtClean="0">
                <a:solidFill>
                  <a:srgbClr val="080908"/>
                </a:solidFill>
                <a:ea typeface="Arial" panose="020B0604020202020204" pitchFamily="34" charset="0"/>
              </a:rPr>
              <a:t>טיפול מוכחות ומוצעות</a:t>
            </a:r>
            <a:endParaRPr lang="he-IL" sz="2000" dirty="0">
              <a:solidFill>
                <a:srgbClr val="080908"/>
              </a:solidFill>
              <a:ea typeface="Arial" panose="020B0604020202020204" pitchFamily="34" charset="0"/>
            </a:endParaRPr>
          </a:p>
          <a:p>
            <a:pPr>
              <a:lnSpc>
                <a:spcPct val="150000"/>
              </a:lnSpc>
            </a:pPr>
            <a:r>
              <a:rPr lang="he-IL" sz="1800" b="0" dirty="0">
                <a:solidFill>
                  <a:srgbClr val="080908"/>
                </a:solidFill>
                <a:ea typeface="Arial" panose="020B0604020202020204" pitchFamily="34" charset="0"/>
              </a:rPr>
              <a:t>טיפול קוגניטיבי התנהגות (</a:t>
            </a:r>
            <a:r>
              <a:rPr lang="en-US" sz="1800" b="0" dirty="0">
                <a:solidFill>
                  <a:srgbClr val="080908"/>
                </a:solidFill>
                <a:ea typeface="Arial" panose="020B0604020202020204" pitchFamily="34" charset="0"/>
              </a:rPr>
              <a:t>CBT</a:t>
            </a:r>
            <a:r>
              <a:rPr lang="he-IL" sz="1800" b="0" dirty="0">
                <a:solidFill>
                  <a:srgbClr val="080908"/>
                </a:solidFill>
                <a:ea typeface="Arial" panose="020B0604020202020204" pitchFamily="34" charset="0"/>
              </a:rPr>
              <a:t>), שיטות טיפול גוף נפש, טיפול פסיכודינמי, טיפול תרופתי, </a:t>
            </a:r>
            <a:r>
              <a:rPr lang="en-US" sz="1800" b="0" dirty="0" smtClean="0">
                <a:solidFill>
                  <a:srgbClr val="080908"/>
                </a:solidFill>
                <a:ea typeface="Arial" panose="020B0604020202020204" pitchFamily="34" charset="0"/>
              </a:rPr>
              <a:t>EMDR</a:t>
            </a:r>
            <a:r>
              <a:rPr lang="he-IL" sz="1800" b="0" smtClean="0">
                <a:solidFill>
                  <a:srgbClr val="080908"/>
                </a:solidFill>
                <a:ea typeface="Arial" panose="020B0604020202020204" pitchFamily="34" charset="0"/>
              </a:rPr>
              <a:t> ועוד</a:t>
            </a:r>
            <a:endParaRPr lang="he-IL" sz="1800" b="0" dirty="0">
              <a:solidFill>
                <a:srgbClr val="080908"/>
              </a:solidFill>
              <a:ea typeface="Arial" panose="020B0604020202020204" pitchFamily="34" charset="0"/>
            </a:endParaRPr>
          </a:p>
        </p:txBody>
      </p:sp>
    </p:spTree>
    <p:extLst>
      <p:ext uri="{BB962C8B-B14F-4D97-AF65-F5344CB8AC3E}">
        <p14:creationId xmlns:p14="http://schemas.microsoft.com/office/powerpoint/2010/main" val="294841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1: טיפולים פרטניים/קבוצתיים</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מציין מיקום תוכן 2">
            <a:extLst>
              <a:ext uri="{FF2B5EF4-FFF2-40B4-BE49-F238E27FC236}">
                <a16:creationId xmlns:a16="http://schemas.microsoft.com/office/drawing/2014/main" id="{0A13FF4A-6B0F-E200-5EDA-895C72E256A4}"/>
              </a:ext>
            </a:extLst>
          </p:cNvPr>
          <p:cNvSpPr txBox="1">
            <a:spLocks/>
          </p:cNvSpPr>
          <p:nvPr/>
        </p:nvSpPr>
        <p:spPr>
          <a:xfrm>
            <a:off x="396009" y="1436452"/>
            <a:ext cx="11399981" cy="3198123"/>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50000"/>
              </a:lnSpc>
            </a:pPr>
            <a:r>
              <a:rPr lang="he-IL" sz="2000" dirty="0">
                <a:solidFill>
                  <a:srgbClr val="080908"/>
                </a:solidFill>
              </a:rPr>
              <a:t>תיאור המענה הנדרש</a:t>
            </a:r>
          </a:p>
          <a:p>
            <a:pPr>
              <a:lnSpc>
                <a:spcPct val="150000"/>
              </a:lnSpc>
              <a:spcAft>
                <a:spcPts val="800"/>
              </a:spcAft>
            </a:pPr>
            <a:r>
              <a:rPr lang="he-IL" sz="2000" b="0" dirty="0">
                <a:solidFill>
                  <a:srgbClr val="080908"/>
                </a:solidFill>
              </a:rPr>
              <a:t>קרן מנוף פונה לגופים בבקשה להגיש הצעות לפיתוח מענים נפשיים ורגשים עבור עובדים ומתנדבים שנפגעו מטראומה ישירה, עקיפה או משותפת או למניעת תסמינים פוסט טראומתיים שעלולים לפגוע בתפקודם במסגרת עבודתם</a:t>
            </a:r>
          </a:p>
          <a:p>
            <a:pPr>
              <a:lnSpc>
                <a:spcPct val="150000"/>
              </a:lnSpc>
              <a:spcAft>
                <a:spcPts val="800"/>
              </a:spcAft>
            </a:pPr>
            <a:r>
              <a:rPr lang="he-IL" sz="2000" b="0" dirty="0">
                <a:solidFill>
                  <a:srgbClr val="080908"/>
                </a:solidFill>
              </a:rPr>
              <a:t>המענים המוצעים יהיו במסגרת מקום עבודתם וכחלק מתכנית התערבות רחבה</a:t>
            </a:r>
          </a:p>
        </p:txBody>
      </p:sp>
    </p:spTree>
    <p:extLst>
      <p:ext uri="{BB962C8B-B14F-4D97-AF65-F5344CB8AC3E}">
        <p14:creationId xmlns:p14="http://schemas.microsoft.com/office/powerpoint/2010/main" val="260872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2: תוכניות בטיחות</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מציין מיקום תוכן 2">
            <a:extLst>
              <a:ext uri="{FF2B5EF4-FFF2-40B4-BE49-F238E27FC236}">
                <a16:creationId xmlns:a16="http://schemas.microsoft.com/office/drawing/2014/main" id="{681ADE8E-782C-430D-4BA1-7939516C2E3D}"/>
              </a:ext>
            </a:extLst>
          </p:cNvPr>
          <p:cNvSpPr txBox="1">
            <a:spLocks/>
          </p:cNvSpPr>
          <p:nvPr/>
        </p:nvSpPr>
        <p:spPr>
          <a:xfrm>
            <a:off x="1645274" y="1234929"/>
            <a:ext cx="9096290" cy="1105605"/>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50000"/>
              </a:lnSpc>
            </a:pPr>
            <a:r>
              <a:rPr lang="he-IL" sz="2000" dirty="0">
                <a:solidFill>
                  <a:srgbClr val="080908"/>
                </a:solidFill>
              </a:rPr>
              <a:t>פיתוח והפעלה של תוכניות בטיחות בעבודה לקבוצות עובדים חדשים</a:t>
            </a:r>
            <a:r>
              <a:rPr lang="en-US" sz="2000" dirty="0">
                <a:solidFill>
                  <a:srgbClr val="080908"/>
                </a:solidFill>
              </a:rPr>
              <a:t>/</a:t>
            </a:r>
            <a:r>
              <a:rPr lang="he-IL" sz="2000" dirty="0">
                <a:solidFill>
                  <a:srgbClr val="080908"/>
                </a:solidFill>
              </a:rPr>
              <a:t>ארעיים בענפי החקלאות</a:t>
            </a:r>
            <a:r>
              <a:rPr lang="en-US" sz="2000" dirty="0">
                <a:solidFill>
                  <a:srgbClr val="080908"/>
                </a:solidFill>
              </a:rPr>
              <a:t> </a:t>
            </a:r>
            <a:r>
              <a:rPr lang="he-IL" sz="2000" dirty="0">
                <a:solidFill>
                  <a:srgbClr val="080908"/>
                </a:solidFill>
              </a:rPr>
              <a:t>הבנייה והתעשייה</a:t>
            </a:r>
          </a:p>
        </p:txBody>
      </p:sp>
      <p:sp>
        <p:nvSpPr>
          <p:cNvPr id="4" name="חץ: מחומש 3">
            <a:extLst>
              <a:ext uri="{FF2B5EF4-FFF2-40B4-BE49-F238E27FC236}">
                <a16:creationId xmlns:a16="http://schemas.microsoft.com/office/drawing/2014/main" id="{3D217AF7-4350-89EC-088E-567306CD7DA3}"/>
              </a:ext>
            </a:extLst>
          </p:cNvPr>
          <p:cNvSpPr/>
          <p:nvPr/>
        </p:nvSpPr>
        <p:spPr>
          <a:xfrm rot="10800000">
            <a:off x="8216351" y="3064022"/>
            <a:ext cx="3505200" cy="2599867"/>
          </a:xfrm>
          <a:prstGeom prst="homePlat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id="{A706E231-A4BA-3F1E-2D1A-5E907B90FF09}"/>
              </a:ext>
            </a:extLst>
          </p:cNvPr>
          <p:cNvSpPr txBox="1"/>
          <p:nvPr/>
        </p:nvSpPr>
        <p:spPr>
          <a:xfrm>
            <a:off x="8886911" y="3251983"/>
            <a:ext cx="2834640" cy="2308324"/>
          </a:xfrm>
          <a:prstGeom prst="rect">
            <a:avLst/>
          </a:prstGeom>
          <a:noFill/>
        </p:spPr>
        <p:txBody>
          <a:bodyPr wrap="square">
            <a:spAutoFit/>
          </a:bodyPr>
          <a:lstStyle/>
          <a:p>
            <a:pPr marL="92075" indent="-92075">
              <a:lnSpc>
                <a:spcPct val="150000"/>
              </a:lnSpc>
              <a:buFont typeface="Arial" panose="020B0604020202020204" pitchFamily="34" charset="0"/>
              <a:buChar char="•"/>
            </a:pPr>
            <a:r>
              <a:rPr lang="he-IL" sz="1600" dirty="0">
                <a:solidFill>
                  <a:srgbClr val="080908"/>
                </a:solidFill>
                <a:effectLst/>
                <a:ea typeface="Arial" panose="020B0604020202020204" pitchFamily="34" charset="0"/>
                <a:cs typeface="Arial" panose="020B0604020202020204" pitchFamily="34" charset="0"/>
              </a:rPr>
              <a:t>ב</a:t>
            </a:r>
            <a:r>
              <a:rPr lang="he-IL" sz="1600" dirty="0">
                <a:solidFill>
                  <a:srgbClr val="080908"/>
                </a:solidFill>
                <a:ea typeface="Arial" panose="020B0604020202020204" pitchFamily="34" charset="0"/>
              </a:rPr>
              <a:t>עקבו</a:t>
            </a:r>
            <a:r>
              <a:rPr lang="he-IL" sz="1600" dirty="0">
                <a:solidFill>
                  <a:srgbClr val="080908"/>
                </a:solidFill>
                <a:effectLst/>
                <a:ea typeface="Arial" panose="020B0604020202020204" pitchFamily="34" charset="0"/>
                <a:cs typeface="Arial" panose="020B0604020202020204" pitchFamily="34" charset="0"/>
              </a:rPr>
              <a:t>ת </a:t>
            </a:r>
            <a:r>
              <a:rPr lang="he-IL" sz="1600" dirty="0">
                <a:solidFill>
                  <a:srgbClr val="080908"/>
                </a:solidFill>
                <a:ea typeface="Arial" panose="020B0604020202020204" pitchFamily="34" charset="0"/>
              </a:rPr>
              <a:t>מלחמת</a:t>
            </a:r>
            <a:r>
              <a:rPr lang="he-IL" sz="1600" dirty="0">
                <a:solidFill>
                  <a:srgbClr val="080908"/>
                </a:solidFill>
                <a:effectLst/>
                <a:ea typeface="Arial" panose="020B0604020202020204" pitchFamily="34" charset="0"/>
                <a:cs typeface="Arial" panose="020B0604020202020204" pitchFamily="34" charset="0"/>
              </a:rPr>
              <a:t> חרבות ברזל</a:t>
            </a:r>
            <a:r>
              <a:rPr lang="en-US" sz="1600" dirty="0">
                <a:solidFill>
                  <a:srgbClr val="080908"/>
                </a:solidFill>
                <a:effectLst/>
                <a:ea typeface="Arial" panose="020B0604020202020204" pitchFamily="34" charset="0"/>
              </a:rPr>
              <a:t> </a:t>
            </a:r>
            <a:r>
              <a:rPr lang="he-IL" sz="1600" dirty="0">
                <a:solidFill>
                  <a:srgbClr val="080908"/>
                </a:solidFill>
                <a:effectLst/>
                <a:ea typeface="Arial" panose="020B0604020202020204" pitchFamily="34" charset="0"/>
              </a:rPr>
              <a:t>המשק מתמודד עם מחסור חמור בעובדים במגוון ענפים</a:t>
            </a:r>
            <a:endParaRPr lang="he-IL" sz="1600" dirty="0">
              <a:solidFill>
                <a:srgbClr val="080908"/>
              </a:solidFill>
              <a:ea typeface="Arial" panose="020B0604020202020204" pitchFamily="34" charset="0"/>
            </a:endParaRPr>
          </a:p>
          <a:p>
            <a:pPr marL="92075" indent="-92075">
              <a:lnSpc>
                <a:spcPct val="150000"/>
              </a:lnSpc>
              <a:buFont typeface="Arial" panose="020B0604020202020204" pitchFamily="34" charset="0"/>
              <a:buChar char="•"/>
            </a:pPr>
            <a:r>
              <a:rPr lang="he-IL" sz="1600" dirty="0">
                <a:solidFill>
                  <a:srgbClr val="080908"/>
                </a:solidFill>
                <a:effectLst/>
                <a:ea typeface="Arial" panose="020B0604020202020204" pitchFamily="34" charset="0"/>
              </a:rPr>
              <a:t>מקומות עבודה שפעילותם הופסקה או צומצמה בשל מצב החירום</a:t>
            </a:r>
            <a:endParaRPr lang="he-IL" sz="1600" dirty="0"/>
          </a:p>
        </p:txBody>
      </p:sp>
      <p:sp>
        <p:nvSpPr>
          <p:cNvPr id="6" name="חץ: מחומש 5">
            <a:extLst>
              <a:ext uri="{FF2B5EF4-FFF2-40B4-BE49-F238E27FC236}">
                <a16:creationId xmlns:a16="http://schemas.microsoft.com/office/drawing/2014/main" id="{993CAE3E-6A4E-82AF-CA15-6F13D89C979B}"/>
              </a:ext>
            </a:extLst>
          </p:cNvPr>
          <p:cNvSpPr/>
          <p:nvPr/>
        </p:nvSpPr>
        <p:spPr>
          <a:xfrm rot="10800000">
            <a:off x="4375871" y="3064023"/>
            <a:ext cx="3505200" cy="2599867"/>
          </a:xfrm>
          <a:prstGeom prst="homePlat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676624B6-ADB1-1D50-57EB-3C191035BD4B}"/>
              </a:ext>
            </a:extLst>
          </p:cNvPr>
          <p:cNvSpPr/>
          <p:nvPr/>
        </p:nvSpPr>
        <p:spPr>
          <a:xfrm>
            <a:off x="9354271" y="5745169"/>
            <a:ext cx="2487930" cy="732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rPr>
              <a:t>מילואים, עזיבת עובדים זרים, צמצום כ"א באתרי בנייה</a:t>
            </a:r>
          </a:p>
        </p:txBody>
      </p:sp>
      <p:sp>
        <p:nvSpPr>
          <p:cNvPr id="9" name="תיבת טקסט 8">
            <a:extLst>
              <a:ext uri="{FF2B5EF4-FFF2-40B4-BE49-F238E27FC236}">
                <a16:creationId xmlns:a16="http://schemas.microsoft.com/office/drawing/2014/main" id="{0318D449-68B9-54A8-C7EA-7E0EF158A8E5}"/>
              </a:ext>
            </a:extLst>
          </p:cNvPr>
          <p:cNvSpPr txBox="1"/>
          <p:nvPr/>
        </p:nvSpPr>
        <p:spPr>
          <a:xfrm>
            <a:off x="5046431" y="3334508"/>
            <a:ext cx="2834640" cy="1938992"/>
          </a:xfrm>
          <a:prstGeom prst="rect">
            <a:avLst/>
          </a:prstGeom>
          <a:noFill/>
        </p:spPr>
        <p:txBody>
          <a:bodyPr wrap="square">
            <a:spAutoFit/>
          </a:bodyPr>
          <a:lstStyle/>
          <a:p>
            <a:pPr marL="92075" indent="-92075">
              <a:lnSpc>
                <a:spcPct val="150000"/>
              </a:lnSpc>
              <a:buFont typeface="Arial" panose="020B0604020202020204" pitchFamily="34" charset="0"/>
              <a:buChar char="•"/>
            </a:pPr>
            <a:r>
              <a:rPr lang="he-IL" sz="1600" dirty="0">
                <a:solidFill>
                  <a:srgbClr val="080908"/>
                </a:solidFill>
                <a:ea typeface="Arial" panose="020B0604020202020204" pitchFamily="34" charset="0"/>
              </a:rPr>
              <a:t>נדרשת התארגנות של מקומות העבודה</a:t>
            </a:r>
          </a:p>
          <a:p>
            <a:pPr marL="92075" indent="-92075">
              <a:lnSpc>
                <a:spcPct val="150000"/>
              </a:lnSpc>
              <a:buFont typeface="Arial" panose="020B0604020202020204" pitchFamily="34" charset="0"/>
              <a:buChar char="•"/>
            </a:pPr>
            <a:r>
              <a:rPr lang="he-IL" sz="1600" dirty="0">
                <a:solidFill>
                  <a:srgbClr val="080908"/>
                </a:solidFill>
                <a:ea typeface="Arial" panose="020B0604020202020204" pitchFamily="34" charset="0"/>
              </a:rPr>
              <a:t>החלטת ממשלה לשלב עובדים זרים בעיקר בענפי החקלאות והבינה</a:t>
            </a:r>
          </a:p>
        </p:txBody>
      </p:sp>
      <p:sp>
        <p:nvSpPr>
          <p:cNvPr id="10" name="חץ: מחומש 9">
            <a:extLst>
              <a:ext uri="{FF2B5EF4-FFF2-40B4-BE49-F238E27FC236}">
                <a16:creationId xmlns:a16="http://schemas.microsoft.com/office/drawing/2014/main" id="{D6C47E25-DE1D-CEFE-B48D-84628F55F190}"/>
              </a:ext>
            </a:extLst>
          </p:cNvPr>
          <p:cNvSpPr/>
          <p:nvPr/>
        </p:nvSpPr>
        <p:spPr>
          <a:xfrm rot="10800000">
            <a:off x="555710" y="2981245"/>
            <a:ext cx="3505200" cy="2599867"/>
          </a:xfrm>
          <a:prstGeom prst="homePlat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יבת טקסט 10">
            <a:extLst>
              <a:ext uri="{FF2B5EF4-FFF2-40B4-BE49-F238E27FC236}">
                <a16:creationId xmlns:a16="http://schemas.microsoft.com/office/drawing/2014/main" id="{BE72B330-4E8F-5A47-B4EA-F989D7D4034C}"/>
              </a:ext>
            </a:extLst>
          </p:cNvPr>
          <p:cNvSpPr txBox="1"/>
          <p:nvPr/>
        </p:nvSpPr>
        <p:spPr>
          <a:xfrm>
            <a:off x="1226270" y="3419073"/>
            <a:ext cx="2834640" cy="1524007"/>
          </a:xfrm>
          <a:prstGeom prst="rect">
            <a:avLst/>
          </a:prstGeom>
          <a:noFill/>
        </p:spPr>
        <p:txBody>
          <a:bodyPr wrap="square">
            <a:spAutoFit/>
          </a:bodyPr>
          <a:lstStyle/>
          <a:p>
            <a:pPr marL="92075" indent="-92075">
              <a:lnSpc>
                <a:spcPct val="150000"/>
              </a:lnSpc>
              <a:buFont typeface="Arial" panose="020B0604020202020204" pitchFamily="34" charset="0"/>
              <a:buChar char="•"/>
            </a:pPr>
            <a:r>
              <a:rPr lang="he-IL" sz="1600" dirty="0">
                <a:solidFill>
                  <a:srgbClr val="080908"/>
                </a:solidFill>
                <a:ea typeface="Arial" panose="020B0604020202020204" pitchFamily="34" charset="0"/>
              </a:rPr>
              <a:t>הצורך להכשיר ולהדריך עובדים חדשים וארעיים בענפים המפורטים בתחום הבטיחות בעבודה</a:t>
            </a:r>
          </a:p>
        </p:txBody>
      </p:sp>
    </p:spTree>
    <p:extLst>
      <p:ext uri="{BB962C8B-B14F-4D97-AF65-F5344CB8AC3E}">
        <p14:creationId xmlns:p14="http://schemas.microsoft.com/office/powerpoint/2010/main" val="524829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2: תוכניות בטיחות</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מציין מיקום תוכן 2">
            <a:extLst>
              <a:ext uri="{FF2B5EF4-FFF2-40B4-BE49-F238E27FC236}">
                <a16:creationId xmlns:a16="http://schemas.microsoft.com/office/drawing/2014/main" id="{345963AA-4445-7468-01A6-65E9D963DB57}"/>
              </a:ext>
            </a:extLst>
          </p:cNvPr>
          <p:cNvSpPr txBox="1">
            <a:spLocks/>
          </p:cNvSpPr>
          <p:nvPr/>
        </p:nvSpPr>
        <p:spPr>
          <a:xfrm>
            <a:off x="397164" y="1607557"/>
            <a:ext cx="11399981" cy="668283"/>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50000"/>
              </a:lnSpc>
            </a:pPr>
            <a:r>
              <a:rPr lang="he-IL" sz="2000" dirty="0">
                <a:solidFill>
                  <a:srgbClr val="080908"/>
                </a:solidFill>
              </a:rPr>
              <a:t>תיאור המענה הנדרש</a:t>
            </a:r>
          </a:p>
        </p:txBody>
      </p:sp>
      <p:graphicFrame>
        <p:nvGraphicFramePr>
          <p:cNvPr id="4" name="דיאגרמה 3">
            <a:extLst>
              <a:ext uri="{FF2B5EF4-FFF2-40B4-BE49-F238E27FC236}">
                <a16:creationId xmlns:a16="http://schemas.microsoft.com/office/drawing/2014/main" id="{DA5AE102-4A74-B2AF-A26A-347CE70316DF}"/>
              </a:ext>
            </a:extLst>
          </p:cNvPr>
          <p:cNvGraphicFramePr/>
          <p:nvPr>
            <p:extLst>
              <p:ext uri="{D42A27DB-BD31-4B8C-83A1-F6EECF244321}">
                <p14:modId xmlns:p14="http://schemas.microsoft.com/office/powerpoint/2010/main" val="3885316337"/>
              </p:ext>
            </p:extLst>
          </p:nvPr>
        </p:nvGraphicFramePr>
        <p:xfrm>
          <a:off x="2143760" y="2479461"/>
          <a:ext cx="8392160" cy="342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תמונה 4">
            <a:extLst>
              <a:ext uri="{FF2B5EF4-FFF2-40B4-BE49-F238E27FC236}">
                <a16:creationId xmlns:a16="http://schemas.microsoft.com/office/drawing/2014/main" id="{8B378B64-202A-99C3-A53A-263D79410565}"/>
              </a:ext>
            </a:extLst>
          </p:cNvPr>
          <p:cNvPicPr>
            <a:picLocks noChangeAspect="1"/>
          </p:cNvPicPr>
          <p:nvPr/>
        </p:nvPicPr>
        <p:blipFill>
          <a:blip r:embed="rId9"/>
          <a:stretch>
            <a:fillRect/>
          </a:stretch>
        </p:blipFill>
        <p:spPr>
          <a:xfrm>
            <a:off x="3824510" y="2609123"/>
            <a:ext cx="1352739" cy="1314633"/>
          </a:xfrm>
          <a:prstGeom prst="rect">
            <a:avLst/>
          </a:prstGeom>
        </p:spPr>
      </p:pic>
      <p:pic>
        <p:nvPicPr>
          <p:cNvPr id="6" name="תמונה 5">
            <a:extLst>
              <a:ext uri="{FF2B5EF4-FFF2-40B4-BE49-F238E27FC236}">
                <a16:creationId xmlns:a16="http://schemas.microsoft.com/office/drawing/2014/main" id="{C0DAC8D0-02E8-802C-D0AD-621E19144A85}"/>
              </a:ext>
            </a:extLst>
          </p:cNvPr>
          <p:cNvPicPr>
            <a:picLocks noChangeAspect="1"/>
          </p:cNvPicPr>
          <p:nvPr/>
        </p:nvPicPr>
        <p:blipFill>
          <a:blip r:embed="rId10"/>
          <a:stretch>
            <a:fillRect/>
          </a:stretch>
        </p:blipFill>
        <p:spPr>
          <a:xfrm>
            <a:off x="7489102" y="4450080"/>
            <a:ext cx="1304377" cy="1304377"/>
          </a:xfrm>
          <a:prstGeom prst="rect">
            <a:avLst/>
          </a:prstGeom>
        </p:spPr>
      </p:pic>
    </p:spTree>
    <p:extLst>
      <p:ext uri="{BB962C8B-B14F-4D97-AF65-F5344CB8AC3E}">
        <p14:creationId xmlns:p14="http://schemas.microsoft.com/office/powerpoint/2010/main" val="70955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3: תוכניות ברקע חזרה לעבודה</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מציין מיקום תוכן 2">
            <a:extLst>
              <a:ext uri="{FF2B5EF4-FFF2-40B4-BE49-F238E27FC236}">
                <a16:creationId xmlns:a16="http://schemas.microsoft.com/office/drawing/2014/main" id="{B5B9415E-6C46-B4A3-66EA-CB6EE44EC138}"/>
              </a:ext>
            </a:extLst>
          </p:cNvPr>
          <p:cNvSpPr txBox="1">
            <a:spLocks/>
          </p:cNvSpPr>
          <p:nvPr/>
        </p:nvSpPr>
        <p:spPr>
          <a:xfrm>
            <a:off x="396009" y="1157069"/>
            <a:ext cx="11399981" cy="4543861"/>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50000"/>
              </a:lnSpc>
            </a:pPr>
            <a:r>
              <a:rPr lang="he-IL" sz="2000" dirty="0" smtClean="0">
                <a:solidFill>
                  <a:srgbClr val="080908"/>
                </a:solidFill>
              </a:rPr>
              <a:t>פיתוח </a:t>
            </a:r>
            <a:r>
              <a:rPr lang="he-IL" sz="2000" dirty="0">
                <a:solidFill>
                  <a:srgbClr val="080908"/>
                </a:solidFill>
              </a:rPr>
              <a:t>והפעלה של תוכניות (מודל) במקומות העבודה עבור  אוכלוסיות עובדים/</a:t>
            </a:r>
            <a:r>
              <a:rPr lang="he-IL" sz="2000" dirty="0" err="1">
                <a:solidFill>
                  <a:srgbClr val="080908"/>
                </a:solidFill>
              </a:rPr>
              <a:t>ות</a:t>
            </a:r>
            <a:r>
              <a:rPr lang="he-IL" sz="2000" dirty="0">
                <a:solidFill>
                  <a:srgbClr val="080908"/>
                </a:solidFill>
              </a:rPr>
              <a:t>, על רקע חזרה לעבודה לאחר היעדרות </a:t>
            </a:r>
            <a:r>
              <a:rPr lang="he-IL" sz="2000" dirty="0" smtClean="0">
                <a:solidFill>
                  <a:srgbClr val="080908"/>
                </a:solidFill>
              </a:rPr>
              <a:t>ממושכת.</a:t>
            </a:r>
            <a:endParaRPr lang="he-IL" sz="2000" dirty="0">
              <a:solidFill>
                <a:srgbClr val="080908"/>
              </a:solidFill>
            </a:endParaRPr>
          </a:p>
          <a:p>
            <a:pPr>
              <a:lnSpc>
                <a:spcPct val="150000"/>
              </a:lnSpc>
            </a:pPr>
            <a:r>
              <a:rPr lang="he-IL" sz="2000" dirty="0">
                <a:solidFill>
                  <a:srgbClr val="080908"/>
                </a:solidFill>
              </a:rPr>
              <a:t>אוכלוסיית היעד</a:t>
            </a:r>
          </a:p>
          <a:p>
            <a:pPr marL="228600" indent="-228600">
              <a:lnSpc>
                <a:spcPct val="120000"/>
              </a:lnSpc>
              <a:spcBef>
                <a:spcPts val="600"/>
              </a:spcBef>
              <a:spcAft>
                <a:spcPts val="600"/>
              </a:spcAft>
              <a:buFont typeface="Arial" panose="020B0604020202020204" pitchFamily="34" charset="0"/>
              <a:buChar char="•"/>
            </a:pPr>
            <a:r>
              <a:rPr lang="he-IL" sz="2000" b="0" dirty="0">
                <a:solidFill>
                  <a:srgbClr val="080908"/>
                </a:solidFill>
              </a:rPr>
              <a:t>חזרה משירות  מילואים ממושך</a:t>
            </a:r>
            <a:endParaRPr lang="en-US" sz="2000" b="0" dirty="0">
              <a:solidFill>
                <a:srgbClr val="080908"/>
              </a:solidFill>
            </a:endParaRPr>
          </a:p>
          <a:p>
            <a:pPr marL="228600" indent="-228600">
              <a:lnSpc>
                <a:spcPct val="120000"/>
              </a:lnSpc>
              <a:spcBef>
                <a:spcPts val="600"/>
              </a:spcBef>
              <a:spcAft>
                <a:spcPts val="600"/>
              </a:spcAft>
              <a:buFont typeface="Arial" panose="020B0604020202020204" pitchFamily="34" charset="0"/>
              <a:buChar char="•"/>
            </a:pPr>
            <a:r>
              <a:rPr lang="he-IL" sz="2000" b="0" dirty="0">
                <a:solidFill>
                  <a:srgbClr val="080908"/>
                </a:solidFill>
              </a:rPr>
              <a:t>חזרה מחופשת לידה </a:t>
            </a:r>
            <a:endParaRPr lang="en-US" sz="2000" b="0" dirty="0">
              <a:solidFill>
                <a:srgbClr val="080908"/>
              </a:solidFill>
            </a:endParaRPr>
          </a:p>
          <a:p>
            <a:pPr marL="228600" indent="-228600">
              <a:lnSpc>
                <a:spcPct val="120000"/>
              </a:lnSpc>
              <a:spcBef>
                <a:spcPts val="600"/>
              </a:spcBef>
              <a:spcAft>
                <a:spcPts val="600"/>
              </a:spcAft>
              <a:buFont typeface="Arial" panose="020B0604020202020204" pitchFamily="34" charset="0"/>
              <a:buChar char="•"/>
            </a:pPr>
            <a:r>
              <a:rPr lang="he-IL" sz="2000" b="0" dirty="0">
                <a:solidFill>
                  <a:srgbClr val="080908"/>
                </a:solidFill>
              </a:rPr>
              <a:t>חזרה מחופשת מחלה ממושכת</a:t>
            </a:r>
            <a:endParaRPr lang="en-US" sz="2000" b="0" dirty="0">
              <a:solidFill>
                <a:srgbClr val="080908"/>
              </a:solidFill>
            </a:endParaRPr>
          </a:p>
        </p:txBody>
      </p:sp>
    </p:spTree>
    <p:extLst>
      <p:ext uri="{BB962C8B-B14F-4D97-AF65-F5344CB8AC3E}">
        <p14:creationId xmlns:p14="http://schemas.microsoft.com/office/powerpoint/2010/main" val="382767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נושא 3: תוכניות ברקע חזרה לעבודה</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graphicFrame>
        <p:nvGraphicFramePr>
          <p:cNvPr id="3" name="דיאגרמה 2">
            <a:extLst>
              <a:ext uri="{FF2B5EF4-FFF2-40B4-BE49-F238E27FC236}">
                <a16:creationId xmlns:a16="http://schemas.microsoft.com/office/drawing/2014/main" id="{ABD4D6D0-252C-3A0D-6FC7-2AAB9F25C78D}"/>
              </a:ext>
            </a:extLst>
          </p:cNvPr>
          <p:cNvGraphicFramePr/>
          <p:nvPr>
            <p:extLst>
              <p:ext uri="{D42A27DB-BD31-4B8C-83A1-F6EECF244321}">
                <p14:modId xmlns:p14="http://schemas.microsoft.com/office/powerpoint/2010/main" val="3299568615"/>
              </p:ext>
            </p:extLst>
          </p:nvPr>
        </p:nvGraphicFramePr>
        <p:xfrm>
          <a:off x="1645274" y="1705780"/>
          <a:ext cx="8737600" cy="4053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133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תוצאות רצויות</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Rectangle 2">
            <a:extLst>
              <a:ext uri="{FF2B5EF4-FFF2-40B4-BE49-F238E27FC236}">
                <a16:creationId xmlns:a16="http://schemas.microsoft.com/office/drawing/2014/main" id="{EE84DF52-C5E0-6D05-5259-C40471B13FCF}"/>
              </a:ext>
            </a:extLst>
          </p:cNvPr>
          <p:cNvSpPr/>
          <p:nvPr/>
        </p:nvSpPr>
        <p:spPr>
          <a:xfrm>
            <a:off x="0" y="2881510"/>
            <a:ext cx="12192000" cy="205625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5E04FE46-3409-1847-A1B7-6A7C0C1237F0}"/>
              </a:ext>
            </a:extLst>
          </p:cNvPr>
          <p:cNvSpPr/>
          <p:nvPr/>
        </p:nvSpPr>
        <p:spPr>
          <a:xfrm>
            <a:off x="1040349" y="2258017"/>
            <a:ext cx="1260000" cy="1260000"/>
          </a:xfrm>
          <a:prstGeom prst="ellipse">
            <a:avLst/>
          </a:prstGeom>
          <a:solidFill>
            <a:srgbClr val="196491"/>
          </a:solidFill>
          <a:ln w="635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C8A6244D-04FD-FADA-F41A-72B0FFC6E9F2}"/>
              </a:ext>
            </a:extLst>
          </p:cNvPr>
          <p:cNvSpPr/>
          <p:nvPr/>
        </p:nvSpPr>
        <p:spPr>
          <a:xfrm>
            <a:off x="1040349" y="4264854"/>
            <a:ext cx="1260000" cy="1260000"/>
          </a:xfrm>
          <a:prstGeom prst="ellipse">
            <a:avLst/>
          </a:prstGeom>
          <a:solidFill>
            <a:srgbClr val="19A5BE"/>
          </a:solidFill>
          <a:ln w="635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 name="Plus 7">
            <a:extLst>
              <a:ext uri="{FF2B5EF4-FFF2-40B4-BE49-F238E27FC236}">
                <a16:creationId xmlns:a16="http://schemas.microsoft.com/office/drawing/2014/main" id="{557848B4-7EEF-68DB-4909-FC4D35FEA0F0}"/>
              </a:ext>
            </a:extLst>
          </p:cNvPr>
          <p:cNvSpPr/>
          <p:nvPr/>
        </p:nvSpPr>
        <p:spPr>
          <a:xfrm>
            <a:off x="1321126" y="3534320"/>
            <a:ext cx="698446" cy="698446"/>
          </a:xfrm>
          <a:prstGeom prst="mathPlus">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 name="Oval 6">
            <a:extLst>
              <a:ext uri="{FF2B5EF4-FFF2-40B4-BE49-F238E27FC236}">
                <a16:creationId xmlns:a16="http://schemas.microsoft.com/office/drawing/2014/main" id="{9C67F066-5CA5-ED01-29FC-761119411914}"/>
              </a:ext>
            </a:extLst>
          </p:cNvPr>
          <p:cNvSpPr/>
          <p:nvPr/>
        </p:nvSpPr>
        <p:spPr>
          <a:xfrm>
            <a:off x="3304384" y="2468880"/>
            <a:ext cx="2856902" cy="2693660"/>
          </a:xfrm>
          <a:prstGeom prst="ellipse">
            <a:avLst/>
          </a:prstGeom>
          <a:solidFill>
            <a:srgbClr val="53C3CD"/>
          </a:solidFill>
          <a:ln w="63500" cap="flat" cmpd="sng" algn="ctr">
            <a:solidFill>
              <a:sysClr val="windowText" lastClr="000000">
                <a:lumMod val="75000"/>
                <a:lumOff val="25000"/>
              </a:sys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400" dirty="0">
                <a:effectLst/>
              </a:rPr>
              <a:t>פיתוח ויישום תכניות לעובדים ומתנדבים שחוו טראומה</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400" dirty="0">
                <a:effectLst/>
              </a:rPr>
              <a:t>מניעת פוסט טראומה</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400" dirty="0">
                <a:effectLst/>
              </a:rPr>
              <a:t>שיפור במצב הבריאותי והנפשי והרגשי שלהם</a:t>
            </a:r>
            <a:endParaRPr kumimoji="0" lang="ko-KR" altLang="en-US" sz="1400" b="0" i="0" u="none" strike="noStrike" kern="0" cap="none" spc="0" normalizeH="0" baseline="0" noProof="0" dirty="0">
              <a:ln>
                <a:noFill/>
              </a:ln>
              <a:solidFill>
                <a:prstClr val="white"/>
              </a:solidFill>
              <a:effectLst/>
              <a:uLnTx/>
              <a:uFillTx/>
              <a:latin typeface="Arial"/>
              <a:cs typeface="+mn-cs"/>
            </a:endParaRPr>
          </a:p>
        </p:txBody>
      </p:sp>
      <p:sp>
        <p:nvSpPr>
          <p:cNvPr id="9" name="Equal 10">
            <a:extLst>
              <a:ext uri="{FF2B5EF4-FFF2-40B4-BE49-F238E27FC236}">
                <a16:creationId xmlns:a16="http://schemas.microsoft.com/office/drawing/2014/main" id="{0498824E-58B7-087B-4D6B-845396D1A73E}"/>
              </a:ext>
            </a:extLst>
          </p:cNvPr>
          <p:cNvSpPr/>
          <p:nvPr/>
        </p:nvSpPr>
        <p:spPr>
          <a:xfrm>
            <a:off x="2626307" y="3559999"/>
            <a:ext cx="647088" cy="647088"/>
          </a:xfrm>
          <a:prstGeom prst="mathEqual">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Freeform 38">
            <a:extLst>
              <a:ext uri="{FF2B5EF4-FFF2-40B4-BE49-F238E27FC236}">
                <a16:creationId xmlns:a16="http://schemas.microsoft.com/office/drawing/2014/main" id="{C63E64D7-D324-3C49-1600-0DFFF5139305}"/>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cs typeface="+mn-cs"/>
            </a:endParaRPr>
          </a:p>
        </p:txBody>
      </p:sp>
      <p:sp>
        <p:nvSpPr>
          <p:cNvPr id="11" name="Frame 1">
            <a:extLst>
              <a:ext uri="{FF2B5EF4-FFF2-40B4-BE49-F238E27FC236}">
                <a16:creationId xmlns:a16="http://schemas.microsoft.com/office/drawing/2014/main" id="{86D4578B-579D-F8D6-3925-9C44030319FC}"/>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cs typeface="+mn-cs"/>
            </a:endParaRPr>
          </a:p>
        </p:txBody>
      </p:sp>
      <p:sp>
        <p:nvSpPr>
          <p:cNvPr id="12" name="Oval 6">
            <a:extLst>
              <a:ext uri="{FF2B5EF4-FFF2-40B4-BE49-F238E27FC236}">
                <a16:creationId xmlns:a16="http://schemas.microsoft.com/office/drawing/2014/main" id="{1BCD4A5C-4BFD-F64F-0DC6-443F2C06AF0B}"/>
              </a:ext>
            </a:extLst>
          </p:cNvPr>
          <p:cNvSpPr/>
          <p:nvPr/>
        </p:nvSpPr>
        <p:spPr>
          <a:xfrm>
            <a:off x="6304246" y="2442788"/>
            <a:ext cx="2856902" cy="2693660"/>
          </a:xfrm>
          <a:prstGeom prst="ellipse">
            <a:avLst/>
          </a:prstGeom>
          <a:solidFill>
            <a:srgbClr val="53C3CD"/>
          </a:solidFill>
          <a:ln w="63500" cap="flat" cmpd="sng" algn="ctr">
            <a:solidFill>
              <a:sysClr val="windowText" lastClr="000000">
                <a:lumMod val="75000"/>
                <a:lumOff val="25000"/>
              </a:sysClr>
            </a:solidFill>
            <a:prstDash val="solid"/>
            <a:miter lim="800000"/>
          </a:ln>
          <a:effectLst/>
        </p:spPr>
        <p:txBody>
          <a:bodyPr rtlCol="0" anchor="ctr"/>
          <a:lstStyle/>
          <a:p>
            <a:pPr marL="285750" indent="-285750">
              <a:buFont typeface="Arial" panose="020B0604020202020204" pitchFamily="34" charset="0"/>
              <a:buChar char="•"/>
            </a:pPr>
            <a:r>
              <a:rPr lang="he-IL" sz="1400" dirty="0"/>
              <a:t>העלאה ושיפור הידע והגברת רמת המודעות בנושאי בטיחות בעבודה של עובדים חדשים</a:t>
            </a:r>
            <a:r>
              <a:rPr lang="en-US" sz="1400" dirty="0"/>
              <a:t>/</a:t>
            </a:r>
            <a:r>
              <a:rPr lang="he-IL" sz="1400" dirty="0"/>
              <a:t>ארעיים</a:t>
            </a:r>
          </a:p>
        </p:txBody>
      </p:sp>
      <p:sp>
        <p:nvSpPr>
          <p:cNvPr id="13" name="Oval 6">
            <a:extLst>
              <a:ext uri="{FF2B5EF4-FFF2-40B4-BE49-F238E27FC236}">
                <a16:creationId xmlns:a16="http://schemas.microsoft.com/office/drawing/2014/main" id="{F11A7DE8-D7A7-FC0D-E96C-092E81285511}"/>
              </a:ext>
            </a:extLst>
          </p:cNvPr>
          <p:cNvSpPr/>
          <p:nvPr/>
        </p:nvSpPr>
        <p:spPr>
          <a:xfrm>
            <a:off x="9304108" y="2442788"/>
            <a:ext cx="2856902" cy="2693660"/>
          </a:xfrm>
          <a:prstGeom prst="ellipse">
            <a:avLst/>
          </a:prstGeom>
          <a:solidFill>
            <a:srgbClr val="53C3CD"/>
          </a:solidFill>
          <a:ln w="63500" cap="flat" cmpd="sng" algn="ctr">
            <a:solidFill>
              <a:sysClr val="windowText" lastClr="000000">
                <a:lumMod val="75000"/>
                <a:lumOff val="25000"/>
              </a:sysClr>
            </a:solidFill>
            <a:prstDash val="solid"/>
            <a:miter lim="800000"/>
          </a:ln>
          <a:effectLst/>
        </p:spPr>
        <p:txBody>
          <a:bodyPr rtlCol="0" anchor="ctr"/>
          <a:lstStyle/>
          <a:p>
            <a:pPr marL="285750" indent="-285750">
              <a:buFont typeface="Arial" panose="020B0604020202020204" pitchFamily="34" charset="0"/>
              <a:buChar char="•"/>
            </a:pPr>
            <a:r>
              <a:rPr lang="he-IL" sz="1400" dirty="0"/>
              <a:t>מענה לעובדים ששבו מהיעדרות ממושכת מעבודתם ומתאקלמים בחזרה לשגרת החיים</a:t>
            </a:r>
          </a:p>
          <a:p>
            <a:pPr marL="285750" indent="-285750">
              <a:buFont typeface="Arial" panose="020B0604020202020204" pitchFamily="34" charset="0"/>
              <a:buChar char="•"/>
            </a:pPr>
            <a:r>
              <a:rPr lang="he-IL" sz="1400" dirty="0"/>
              <a:t>העלאת המודעות המעסיקים לפגיעות עובדים שנעדרו מהעבודה לתקופות ממושכות</a:t>
            </a:r>
          </a:p>
        </p:txBody>
      </p:sp>
    </p:spTree>
    <p:extLst>
      <p:ext uri="{BB962C8B-B14F-4D97-AF65-F5344CB8AC3E}">
        <p14:creationId xmlns:p14="http://schemas.microsoft.com/office/powerpoint/2010/main" val="90741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4" name="כותרת 1">
            <a:extLst>
              <a:ext uri="{FF2B5EF4-FFF2-40B4-BE49-F238E27FC236}">
                <a16:creationId xmlns:a16="http://schemas.microsoft.com/office/drawing/2014/main" id="{598ADA2F-2756-CB56-8E2D-F6A05BE9E62D}"/>
              </a:ext>
            </a:extLst>
          </p:cNvPr>
          <p:cNvSpPr txBox="1">
            <a:spLocks/>
          </p:cNvSpPr>
          <p:nvPr/>
        </p:nvSpPr>
        <p:spPr>
          <a:xfrm>
            <a:off x="59661" y="1885432"/>
            <a:ext cx="3571810" cy="3573516"/>
          </a:xfrm>
          <a:prstGeom prst="rect">
            <a:avLst/>
          </a:prstGeom>
        </p:spPr>
        <p:txBody>
          <a:bodyPr vert="horz" lIns="91440" tIns="45720" rIns="91440" bIns="45720" rtlCol="0" anchor="b">
            <a:normAutofit fontScale="97500" lnSpcReduction="10000"/>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en-US" sz="6600" dirty="0" err="1"/>
              <a:t>לוח</a:t>
            </a:r>
            <a:r>
              <a:rPr lang="en-US" sz="6600" dirty="0"/>
              <a:t> </a:t>
            </a:r>
            <a:r>
              <a:rPr lang="en-US" sz="6600" dirty="0" err="1"/>
              <a:t>זמנים</a:t>
            </a:r>
            <a:r>
              <a:rPr lang="en-US" sz="6600" dirty="0"/>
              <a:t> </a:t>
            </a:r>
            <a:r>
              <a:rPr lang="en-US" sz="6600" dirty="0" err="1"/>
              <a:t>לבחינת</a:t>
            </a:r>
            <a:r>
              <a:rPr lang="en-US" sz="6600" dirty="0"/>
              <a:t> </a:t>
            </a:r>
            <a:r>
              <a:rPr lang="en-US" sz="6600" dirty="0" err="1"/>
              <a:t>בקשות</a:t>
            </a:r>
            <a:endParaRPr lang="en-US" sz="6600" dirty="0"/>
          </a:p>
        </p:txBody>
      </p:sp>
      <p:graphicFrame>
        <p:nvGraphicFramePr>
          <p:cNvPr id="5" name="טבלה 4">
            <a:extLst>
              <a:ext uri="{FF2B5EF4-FFF2-40B4-BE49-F238E27FC236}">
                <a16:creationId xmlns:a16="http://schemas.microsoft.com/office/drawing/2014/main" id="{C951AE59-C589-1F1E-824F-DB1A65FDC57A}"/>
              </a:ext>
            </a:extLst>
          </p:cNvPr>
          <p:cNvGraphicFramePr>
            <a:graphicFrameLocks noGrp="1"/>
          </p:cNvGraphicFramePr>
          <p:nvPr>
            <p:extLst>
              <p:ext uri="{D42A27DB-BD31-4B8C-83A1-F6EECF244321}">
                <p14:modId xmlns:p14="http://schemas.microsoft.com/office/powerpoint/2010/main" val="3537421484"/>
              </p:ext>
            </p:extLst>
          </p:nvPr>
        </p:nvGraphicFramePr>
        <p:xfrm>
          <a:off x="2847849" y="591344"/>
          <a:ext cx="8577641" cy="6340746"/>
        </p:xfrm>
        <a:graphic>
          <a:graphicData uri="http://schemas.openxmlformats.org/drawingml/2006/table">
            <a:tbl>
              <a:tblPr rtl="1" firstRow="1" bandRow="1">
                <a:noFill/>
                <a:tableStyleId>{5C22544A-7EE6-4342-B048-85BDC9FD1C3A}</a:tableStyleId>
              </a:tblPr>
              <a:tblGrid>
                <a:gridCol w="2613900">
                  <a:extLst>
                    <a:ext uri="{9D8B030D-6E8A-4147-A177-3AD203B41FA5}">
                      <a16:colId xmlns:a16="http://schemas.microsoft.com/office/drawing/2014/main" val="2108844321"/>
                    </a:ext>
                  </a:extLst>
                </a:gridCol>
                <a:gridCol w="1408841">
                  <a:extLst>
                    <a:ext uri="{9D8B030D-6E8A-4147-A177-3AD203B41FA5}">
                      <a16:colId xmlns:a16="http://schemas.microsoft.com/office/drawing/2014/main" val="359714810"/>
                    </a:ext>
                  </a:extLst>
                </a:gridCol>
                <a:gridCol w="4554900">
                  <a:extLst>
                    <a:ext uri="{9D8B030D-6E8A-4147-A177-3AD203B41FA5}">
                      <a16:colId xmlns:a16="http://schemas.microsoft.com/office/drawing/2014/main" val="3329152675"/>
                    </a:ext>
                  </a:extLst>
                </a:gridCol>
              </a:tblGrid>
              <a:tr h="321918">
                <a:tc>
                  <a:txBody>
                    <a:bodyPr/>
                    <a:lstStyle/>
                    <a:p>
                      <a:pPr algn="r" rtl="1">
                        <a:lnSpc>
                          <a:spcPct val="150000"/>
                        </a:lnSpc>
                        <a:spcAft>
                          <a:spcPts val="800"/>
                        </a:spcAft>
                      </a:pPr>
                      <a:r>
                        <a:rPr lang="he-IL" sz="1600" b="1" cap="none" spc="0" dirty="0">
                          <a:solidFill>
                            <a:schemeClr val="tx1"/>
                          </a:solidFill>
                          <a:effectLst/>
                        </a:rPr>
                        <a:t>נושא</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800"/>
                        </a:spcAft>
                      </a:pPr>
                      <a:r>
                        <a:rPr lang="he-IL" sz="1600" b="1" cap="none" spc="0" dirty="0">
                          <a:solidFill>
                            <a:schemeClr val="tx1"/>
                          </a:solidFill>
                          <a:effectLst/>
                        </a:rPr>
                        <a:t>מועד</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800"/>
                        </a:spcAft>
                      </a:pPr>
                      <a:r>
                        <a:rPr lang="he-IL" sz="1600" b="1" cap="none" spc="0" dirty="0">
                          <a:solidFill>
                            <a:schemeClr val="tx1"/>
                          </a:solidFill>
                          <a:effectLst/>
                        </a:rPr>
                        <a:t>פירוט והערות</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14532"/>
                  </a:ext>
                </a:extLst>
              </a:tr>
              <a:tr h="459456">
                <a:tc>
                  <a:txBody>
                    <a:bodyPr/>
                    <a:lstStyle/>
                    <a:p>
                      <a:pPr algn="r" rtl="1">
                        <a:lnSpc>
                          <a:spcPct val="150000"/>
                        </a:lnSpc>
                        <a:spcAft>
                          <a:spcPts val="800"/>
                        </a:spcAft>
                      </a:pPr>
                      <a:r>
                        <a:rPr lang="he-IL" sz="1600" cap="none" spc="0" dirty="0">
                          <a:solidFill>
                            <a:schemeClr val="tx1"/>
                          </a:solidFill>
                          <a:effectLst/>
                        </a:rPr>
                        <a:t>פתיחת קול קורא</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tc>
                  <a:txBody>
                    <a:bodyPr/>
                    <a:lstStyle/>
                    <a:p>
                      <a:pPr algn="r" rtl="1">
                        <a:lnSpc>
                          <a:spcPct val="150000"/>
                        </a:lnSpc>
                        <a:spcAft>
                          <a:spcPts val="800"/>
                        </a:spcAft>
                      </a:pPr>
                      <a:r>
                        <a:rPr lang="en-US" sz="1600" cap="none" spc="0" dirty="0">
                          <a:solidFill>
                            <a:schemeClr val="tx1"/>
                          </a:solidFill>
                          <a:effectLst/>
                        </a:rPr>
                        <a:t>07/03/2024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הגשה מקוונת מלאה</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extLst>
                  <a:ext uri="{0D108BD9-81ED-4DB2-BD59-A6C34878D82A}">
                    <a16:rowId xmlns:a16="http://schemas.microsoft.com/office/drawing/2014/main" val="2380133516"/>
                  </a:ext>
                </a:extLst>
              </a:tr>
              <a:tr h="272612">
                <a:tc>
                  <a:txBody>
                    <a:bodyPr/>
                    <a:lstStyle/>
                    <a:p>
                      <a:pPr algn="r" rtl="1">
                        <a:lnSpc>
                          <a:spcPct val="150000"/>
                        </a:lnSpc>
                        <a:spcAft>
                          <a:spcPts val="800"/>
                        </a:spcAft>
                      </a:pPr>
                      <a:r>
                        <a:rPr lang="he-IL" sz="1600" cap="none" spc="0" dirty="0">
                          <a:solidFill>
                            <a:schemeClr val="tx1"/>
                          </a:solidFill>
                          <a:effectLst/>
                        </a:rPr>
                        <a:t>כנס הסברה</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a:solidFill>
                            <a:schemeClr val="tx1"/>
                          </a:solidFill>
                          <a:effectLst/>
                        </a:rPr>
                        <a:t>18/03/2024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הכנס יתקיים בזום בהרשמה מראש</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71053284"/>
                  </a:ext>
                </a:extLst>
              </a:tr>
              <a:tr h="459456">
                <a:tc>
                  <a:txBody>
                    <a:bodyPr/>
                    <a:lstStyle/>
                    <a:p>
                      <a:pPr algn="r" rtl="1">
                        <a:lnSpc>
                          <a:spcPct val="150000"/>
                        </a:lnSpc>
                        <a:spcAft>
                          <a:spcPts val="800"/>
                        </a:spcAft>
                      </a:pPr>
                      <a:r>
                        <a:rPr lang="he-IL" sz="1600" cap="none" spc="0" dirty="0">
                          <a:solidFill>
                            <a:schemeClr val="tx1"/>
                          </a:solidFill>
                          <a:effectLst/>
                        </a:rPr>
                        <a:t>מועד אחרון לשאלות/הבהרות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en-US" sz="1600" cap="none" spc="0" dirty="0">
                          <a:solidFill>
                            <a:schemeClr val="tx1"/>
                          </a:solidFill>
                          <a:effectLst/>
                        </a:rPr>
                        <a:t>24/03/2024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כתובת המייל </a:t>
                      </a:r>
                      <a:r>
                        <a:rPr lang="en-US" sz="1600" kern="1200" cap="none" spc="0" dirty="0">
                          <a:solidFill>
                            <a:schemeClr val="tx1"/>
                          </a:solidFill>
                          <a:effectLst/>
                          <a:latin typeface="+mn-lt"/>
                          <a:ea typeface="+mn-ea"/>
                          <a:cs typeface="+mn-cs"/>
                        </a:rPr>
                        <a:t>noae@nioi.gov.il </a:t>
                      </a: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776797505"/>
                  </a:ext>
                </a:extLst>
              </a:tr>
              <a:tr h="459456">
                <a:tc>
                  <a:txBody>
                    <a:bodyPr/>
                    <a:lstStyle/>
                    <a:p>
                      <a:pPr algn="r" rtl="1">
                        <a:lnSpc>
                          <a:spcPct val="150000"/>
                        </a:lnSpc>
                        <a:spcAft>
                          <a:spcPts val="800"/>
                        </a:spcAft>
                      </a:pPr>
                      <a:r>
                        <a:rPr lang="he-IL" sz="1600" cap="none" spc="0" dirty="0">
                          <a:solidFill>
                            <a:schemeClr val="tx1"/>
                          </a:solidFill>
                          <a:effectLst/>
                        </a:rPr>
                        <a:t>מועד פרסום תשובות/הבהרות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a:solidFill>
                            <a:schemeClr val="tx1"/>
                          </a:solidFill>
                          <a:effectLst/>
                        </a:rPr>
                        <a:t>31/03/2024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פרסום תשובות באתר האינטרנט</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12082775"/>
                  </a:ext>
                </a:extLst>
              </a:tr>
              <a:tr h="318331">
                <a:tc>
                  <a:txBody>
                    <a:bodyPr/>
                    <a:lstStyle/>
                    <a:p>
                      <a:pPr algn="r" rtl="1">
                        <a:lnSpc>
                          <a:spcPct val="150000"/>
                        </a:lnSpc>
                        <a:spcAft>
                          <a:spcPts val="800"/>
                        </a:spcAft>
                      </a:pPr>
                      <a:r>
                        <a:rPr lang="he-IL" sz="1600" cap="none" spc="0" dirty="0">
                          <a:solidFill>
                            <a:schemeClr val="tx1"/>
                          </a:solidFill>
                          <a:effectLst/>
                        </a:rPr>
                        <a:t>מועד סיום הגשת הבקשות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en-US" sz="1600" cap="none" spc="0" smtClean="0">
                          <a:solidFill>
                            <a:schemeClr val="tx1"/>
                          </a:solidFill>
                          <a:effectLst/>
                        </a:rPr>
                        <a:t>04/04/2024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בקשה אשר לא תגיע עד מועד זה לא תטופל</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82390182"/>
                  </a:ext>
                </a:extLst>
              </a:tr>
              <a:tr h="272612">
                <a:tc>
                  <a:txBody>
                    <a:bodyPr/>
                    <a:lstStyle/>
                    <a:p>
                      <a:pPr algn="r" rtl="1">
                        <a:lnSpc>
                          <a:spcPct val="150000"/>
                        </a:lnSpc>
                        <a:spcAft>
                          <a:spcPts val="800"/>
                        </a:spcAft>
                      </a:pPr>
                      <a:r>
                        <a:rPr lang="he-IL" sz="1600" cap="none" spc="0">
                          <a:solidFill>
                            <a:schemeClr val="tx1"/>
                          </a:solidFill>
                          <a:effectLst/>
                        </a:rPr>
                        <a:t>תשובות לבקשות שנדחו על הסף</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a:solidFill>
                            <a:schemeClr val="tx1"/>
                          </a:solidFill>
                          <a:effectLst/>
                        </a:rPr>
                        <a:t>14/04/2024</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הודעת דואר אלקטרוני תישלח למגיש הבקשה אשר בקשתו תדחה על הסף.</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27950842"/>
                  </a:ext>
                </a:extLst>
              </a:tr>
              <a:tr h="680284">
                <a:tc>
                  <a:txBody>
                    <a:bodyPr/>
                    <a:lstStyle/>
                    <a:p>
                      <a:pPr algn="r" rtl="1">
                        <a:lnSpc>
                          <a:spcPct val="150000"/>
                        </a:lnSpc>
                        <a:spcAft>
                          <a:spcPts val="800"/>
                        </a:spcAft>
                      </a:pPr>
                      <a:r>
                        <a:rPr lang="he-IL" sz="1600" cap="none" spc="0">
                          <a:solidFill>
                            <a:schemeClr val="tx1"/>
                          </a:solidFill>
                          <a:effectLst/>
                        </a:rPr>
                        <a:t>תשובות לבקשות שנדחו עקב דירוג נמוך/ מעבר לבדיקת איכות</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0">
                        <a:lnSpc>
                          <a:spcPct val="150000"/>
                        </a:lnSpc>
                        <a:spcAft>
                          <a:spcPts val="800"/>
                        </a:spcAft>
                      </a:pPr>
                      <a:r>
                        <a:rPr lang="en-US" sz="1600" cap="none" spc="0" dirty="0">
                          <a:solidFill>
                            <a:schemeClr val="tx1"/>
                          </a:solidFill>
                          <a:effectLst/>
                        </a:rPr>
                        <a:t>10/06/2024</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דירוג על סמך ציוני מדדי האיכות וההעדפות, עד שלב זה בחינת הבקשות תתבצע על פי הבקשה הכתובה בלבד</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83228446"/>
                  </a:ext>
                </a:extLst>
              </a:tr>
              <a:tr h="478829">
                <a:tc>
                  <a:txBody>
                    <a:bodyPr/>
                    <a:lstStyle/>
                    <a:p>
                      <a:pPr algn="r" rtl="1">
                        <a:lnSpc>
                          <a:spcPct val="150000"/>
                        </a:lnSpc>
                        <a:spcAft>
                          <a:spcPts val="800"/>
                        </a:spcAft>
                      </a:pPr>
                      <a:r>
                        <a:rPr lang="he-IL" sz="1600" cap="none" spc="0" dirty="0">
                          <a:solidFill>
                            <a:schemeClr val="tx1"/>
                          </a:solidFill>
                          <a:effectLst/>
                        </a:rPr>
                        <a:t>עדכון וטיוב סופי של הבקשה והבאה להחלטת הועדה</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a:solidFill>
                            <a:schemeClr val="tx1"/>
                          </a:solidFill>
                          <a:effectLst/>
                        </a:rPr>
                        <a:t>21/07/2024</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cap="none" spc="0" dirty="0">
                          <a:solidFill>
                            <a:schemeClr val="tx1"/>
                          </a:solidFill>
                          <a:effectLst/>
                        </a:rPr>
                        <a:t>סיום בדיקת עומק של הבקשה (פרונטלית, הצגת חומרים כתובים נוספים, עריכת סיור/ביקור בשטח ועוד)</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73848379"/>
                  </a:ext>
                </a:extLst>
              </a:tr>
              <a:tr h="459456">
                <a:tc>
                  <a:txBody>
                    <a:bodyPr/>
                    <a:lstStyle/>
                    <a:p>
                      <a:pPr algn="r" rtl="1">
                        <a:lnSpc>
                          <a:spcPct val="150000"/>
                        </a:lnSpc>
                        <a:spcAft>
                          <a:spcPts val="800"/>
                        </a:spcAft>
                      </a:pPr>
                      <a:r>
                        <a:rPr lang="he-IL" sz="1600" cap="none" spc="0">
                          <a:solidFill>
                            <a:schemeClr val="tx1"/>
                          </a:solidFill>
                          <a:effectLst/>
                        </a:rPr>
                        <a:t>חתימה על הסכמי סיוע</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tc>
                  <a:txBody>
                    <a:bodyPr/>
                    <a:lstStyle/>
                    <a:p>
                      <a:pPr algn="r" rtl="1">
                        <a:lnSpc>
                          <a:spcPct val="150000"/>
                        </a:lnSpc>
                        <a:spcAft>
                          <a:spcPts val="800"/>
                        </a:spcAft>
                      </a:pPr>
                      <a:r>
                        <a:rPr lang="en-US" sz="1600" cap="none" spc="0">
                          <a:solidFill>
                            <a:schemeClr val="tx1"/>
                          </a:solidFill>
                          <a:effectLst/>
                        </a:rPr>
                        <a:t>30/09/2024</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tc>
                  <a:txBody>
                    <a:bodyPr/>
                    <a:lstStyle/>
                    <a:p>
                      <a:pPr algn="r" rtl="1">
                        <a:lnSpc>
                          <a:spcPct val="150000"/>
                        </a:lnSpc>
                        <a:spcAft>
                          <a:spcPts val="800"/>
                        </a:spcAft>
                      </a:pPr>
                      <a:r>
                        <a:rPr lang="he-IL" sz="1600" cap="none" spc="0" dirty="0">
                          <a:solidFill>
                            <a:schemeClr val="tx1"/>
                          </a:solidFill>
                          <a:effectLst/>
                        </a:rPr>
                        <a:t>חתימה על הסכם</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8438683"/>
                  </a:ext>
                </a:extLst>
              </a:tr>
            </a:tbl>
          </a:graphicData>
        </a:graphic>
      </p:graphicFrame>
      <p:sp>
        <p:nvSpPr>
          <p:cNvPr id="9" name="אליפסה 8">
            <a:extLst>
              <a:ext uri="{FF2B5EF4-FFF2-40B4-BE49-F238E27FC236}">
                <a16:creationId xmlns:a16="http://schemas.microsoft.com/office/drawing/2014/main" id="{4A69C036-D936-6EFC-0E28-2BA3B0BA028C}"/>
              </a:ext>
            </a:extLst>
          </p:cNvPr>
          <p:cNvSpPr/>
          <p:nvPr/>
        </p:nvSpPr>
        <p:spPr>
          <a:xfrm>
            <a:off x="11538933" y="1544320"/>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1</a:t>
            </a:r>
            <a:endParaRPr lang="he-IL" sz="1600" b="1" i="1" dirty="0"/>
          </a:p>
        </p:txBody>
      </p:sp>
      <p:sp>
        <p:nvSpPr>
          <p:cNvPr id="10" name="אליפסה 9">
            <a:extLst>
              <a:ext uri="{FF2B5EF4-FFF2-40B4-BE49-F238E27FC236}">
                <a16:creationId xmlns:a16="http://schemas.microsoft.com/office/drawing/2014/main" id="{32C59AC6-78AA-B997-136C-0A08C34CA75C}"/>
              </a:ext>
            </a:extLst>
          </p:cNvPr>
          <p:cNvSpPr/>
          <p:nvPr/>
        </p:nvSpPr>
        <p:spPr>
          <a:xfrm>
            <a:off x="11538932" y="1951204"/>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2</a:t>
            </a:r>
            <a:endParaRPr lang="he-IL" sz="1600" b="1" i="1" dirty="0"/>
          </a:p>
        </p:txBody>
      </p:sp>
      <p:sp>
        <p:nvSpPr>
          <p:cNvPr id="11" name="אליפסה 10">
            <a:extLst>
              <a:ext uri="{FF2B5EF4-FFF2-40B4-BE49-F238E27FC236}">
                <a16:creationId xmlns:a16="http://schemas.microsoft.com/office/drawing/2014/main" id="{B99D805D-69E8-5401-4E72-9F7D7E96BADD}"/>
              </a:ext>
            </a:extLst>
          </p:cNvPr>
          <p:cNvSpPr/>
          <p:nvPr/>
        </p:nvSpPr>
        <p:spPr>
          <a:xfrm>
            <a:off x="11521790" y="2414605"/>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3</a:t>
            </a:r>
            <a:endParaRPr lang="he-IL" sz="1600" b="1" i="1" dirty="0"/>
          </a:p>
        </p:txBody>
      </p:sp>
      <p:sp>
        <p:nvSpPr>
          <p:cNvPr id="12" name="אליפסה 11">
            <a:extLst>
              <a:ext uri="{FF2B5EF4-FFF2-40B4-BE49-F238E27FC236}">
                <a16:creationId xmlns:a16="http://schemas.microsoft.com/office/drawing/2014/main" id="{B7E539F2-0A55-6861-39AE-F72A528AF389}"/>
              </a:ext>
            </a:extLst>
          </p:cNvPr>
          <p:cNvSpPr/>
          <p:nvPr/>
        </p:nvSpPr>
        <p:spPr>
          <a:xfrm>
            <a:off x="11521789" y="2878006"/>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4</a:t>
            </a:r>
            <a:endParaRPr lang="he-IL" sz="1600" b="1" i="1" dirty="0"/>
          </a:p>
        </p:txBody>
      </p:sp>
      <p:sp>
        <p:nvSpPr>
          <p:cNvPr id="13" name="אליפסה 12">
            <a:extLst>
              <a:ext uri="{FF2B5EF4-FFF2-40B4-BE49-F238E27FC236}">
                <a16:creationId xmlns:a16="http://schemas.microsoft.com/office/drawing/2014/main" id="{05AFB941-EBA4-4D63-7823-121EA07C248E}"/>
              </a:ext>
            </a:extLst>
          </p:cNvPr>
          <p:cNvSpPr/>
          <p:nvPr/>
        </p:nvSpPr>
        <p:spPr>
          <a:xfrm>
            <a:off x="11521789" y="3443799"/>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5</a:t>
            </a:r>
            <a:endParaRPr lang="he-IL" sz="1600" b="1" i="1" dirty="0"/>
          </a:p>
        </p:txBody>
      </p:sp>
      <p:sp>
        <p:nvSpPr>
          <p:cNvPr id="14" name="אליפסה 13">
            <a:extLst>
              <a:ext uri="{FF2B5EF4-FFF2-40B4-BE49-F238E27FC236}">
                <a16:creationId xmlns:a16="http://schemas.microsoft.com/office/drawing/2014/main" id="{69619C4A-3942-AD11-341B-E7C733158CC5}"/>
              </a:ext>
            </a:extLst>
          </p:cNvPr>
          <p:cNvSpPr/>
          <p:nvPr/>
        </p:nvSpPr>
        <p:spPr>
          <a:xfrm>
            <a:off x="11521788" y="4351010"/>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6</a:t>
            </a:r>
            <a:endParaRPr lang="he-IL" sz="1600" b="1" i="1" dirty="0"/>
          </a:p>
        </p:txBody>
      </p:sp>
      <p:sp>
        <p:nvSpPr>
          <p:cNvPr id="15" name="אליפסה 14">
            <a:extLst>
              <a:ext uri="{FF2B5EF4-FFF2-40B4-BE49-F238E27FC236}">
                <a16:creationId xmlns:a16="http://schemas.microsoft.com/office/drawing/2014/main" id="{2866C5D3-0020-29F6-C6C2-A3F440C094C2}"/>
              </a:ext>
            </a:extLst>
          </p:cNvPr>
          <p:cNvSpPr/>
          <p:nvPr/>
        </p:nvSpPr>
        <p:spPr>
          <a:xfrm>
            <a:off x="11521788" y="5473747"/>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7</a:t>
            </a:r>
            <a:endParaRPr lang="he-IL" sz="1600" b="1" i="1" dirty="0"/>
          </a:p>
        </p:txBody>
      </p:sp>
      <p:sp>
        <p:nvSpPr>
          <p:cNvPr id="16" name="אליפסה 15">
            <a:extLst>
              <a:ext uri="{FF2B5EF4-FFF2-40B4-BE49-F238E27FC236}">
                <a16:creationId xmlns:a16="http://schemas.microsoft.com/office/drawing/2014/main" id="{728D51F8-6ED9-EEF3-A481-9F68F6BC48DE}"/>
              </a:ext>
            </a:extLst>
          </p:cNvPr>
          <p:cNvSpPr/>
          <p:nvPr/>
        </p:nvSpPr>
        <p:spPr>
          <a:xfrm>
            <a:off x="11532843" y="6281455"/>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8</a:t>
            </a:r>
            <a:endParaRPr lang="he-IL" sz="1600" b="1" i="1" dirty="0"/>
          </a:p>
        </p:txBody>
      </p:sp>
    </p:spTree>
    <p:extLst>
      <p:ext uri="{BB962C8B-B14F-4D97-AF65-F5344CB8AC3E}">
        <p14:creationId xmlns:p14="http://schemas.microsoft.com/office/powerpoint/2010/main" val="376573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הנחיות להכנת מענה/תכנית </a:t>
            </a:r>
            <a:r>
              <a:rPr lang="he-IL" sz="2800" b="1" dirty="0" smtClean="0">
                <a:solidFill>
                  <a:srgbClr val="0070C0"/>
                </a:solidFill>
              </a:rPr>
              <a:t>עבור הקול קורא</a:t>
            </a:r>
            <a:endParaRPr lang="en-US" sz="2800" b="1" dirty="0">
              <a:solidFill>
                <a:srgbClr val="0070C0"/>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תיבת טקסט 2">
            <a:extLst>
              <a:ext uri="{FF2B5EF4-FFF2-40B4-BE49-F238E27FC236}">
                <a16:creationId xmlns:a16="http://schemas.microsoft.com/office/drawing/2014/main" id="{98346E7B-5944-4CF7-871D-4058E259680C}"/>
              </a:ext>
            </a:extLst>
          </p:cNvPr>
          <p:cNvSpPr txBox="1"/>
          <p:nvPr/>
        </p:nvSpPr>
        <p:spPr>
          <a:xfrm>
            <a:off x="7544528" y="1436452"/>
            <a:ext cx="4091762" cy="25753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lvl="0" indent="-457200">
              <a:lnSpc>
                <a:spcPct val="150000"/>
              </a:lnSpc>
              <a:spcAft>
                <a:spcPts val="600"/>
              </a:spcAft>
              <a:buFont typeface="+mj-lt"/>
              <a:buAutoNum type="arabicPeriod"/>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פרטי הגוף מגיש הבקשה</a:t>
            </a:r>
          </a:p>
          <a:p>
            <a:pPr marL="457200" lvl="0" indent="-457200">
              <a:lnSpc>
                <a:spcPct val="150000"/>
              </a:lnSpc>
              <a:spcAft>
                <a:spcPts val="600"/>
              </a:spcAft>
              <a:buFont typeface="+mj-lt"/>
              <a:buAutoNum type="arabicPeriod"/>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תיאור תמציתי של הנושאים להדרכת בטיחות</a:t>
            </a:r>
          </a:p>
          <a:p>
            <a:pPr marL="457200" lvl="0" indent="-457200">
              <a:lnSpc>
                <a:spcPct val="150000"/>
              </a:lnSpc>
              <a:spcAft>
                <a:spcPts val="600"/>
              </a:spcAft>
              <a:buFont typeface="+mj-lt"/>
              <a:buAutoNum type="arabicPeriod"/>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מטרות ורציונל התוכנית</a:t>
            </a:r>
          </a:p>
          <a:p>
            <a:pPr marL="457200" lvl="0" indent="-457200">
              <a:lnSpc>
                <a:spcPct val="150000"/>
              </a:lnSpc>
              <a:spcAft>
                <a:spcPts val="600"/>
              </a:spcAft>
              <a:buFont typeface="+mj-lt"/>
              <a:buAutoNum type="arabicPeriod"/>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אוכלוסיות היעד</a:t>
            </a:r>
          </a:p>
          <a:p>
            <a:pPr marL="457200" lvl="0" indent="-457200">
              <a:lnSpc>
                <a:spcPct val="150000"/>
              </a:lnSpc>
              <a:spcAft>
                <a:spcPts val="600"/>
              </a:spcAft>
              <a:buFont typeface="+mj-lt"/>
              <a:buAutoNum type="arabicPeriod"/>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דרכים לאיתור אוכלוסיות היעד</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4" name="תיבת טקסט 3">
            <a:extLst>
              <a:ext uri="{FF2B5EF4-FFF2-40B4-BE49-F238E27FC236}">
                <a16:creationId xmlns:a16="http://schemas.microsoft.com/office/drawing/2014/main" id="{D3573F72-8081-D515-8F73-4ECB14649AD0}"/>
              </a:ext>
            </a:extLst>
          </p:cNvPr>
          <p:cNvSpPr txBox="1"/>
          <p:nvPr/>
        </p:nvSpPr>
        <p:spPr>
          <a:xfrm>
            <a:off x="3888699" y="2400244"/>
            <a:ext cx="4091762" cy="2293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nSpc>
                <a:spcPct val="150000"/>
              </a:lnSpc>
              <a:spcAft>
                <a:spcPts val="600"/>
              </a:spcAft>
              <a:buFont typeface="+mj-lt"/>
              <a:buAutoNum type="arabicPeriod" startAt="6"/>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מקומות עבודה בהם תבוצע ההדרכה</a:t>
            </a:r>
          </a:p>
          <a:p>
            <a:pPr marL="457200" indent="-457200">
              <a:lnSpc>
                <a:spcPct val="150000"/>
              </a:lnSpc>
              <a:spcAft>
                <a:spcPts val="600"/>
              </a:spcAft>
              <a:buFont typeface="+mj-lt"/>
              <a:buAutoNum type="arabicPeriod" startAt="6"/>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מקום ביצוע תכנית ההדרכה</a:t>
            </a:r>
          </a:p>
          <a:p>
            <a:pPr marL="457200" indent="-457200">
              <a:lnSpc>
                <a:spcPct val="150000"/>
              </a:lnSpc>
              <a:spcAft>
                <a:spcPts val="600"/>
              </a:spcAft>
              <a:buFont typeface="+mj-lt"/>
              <a:buAutoNum type="arabicPeriod" startAt="6"/>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משך התוכנית</a:t>
            </a:r>
          </a:p>
          <a:p>
            <a:pPr marL="457200" lvl="0" indent="-457200">
              <a:lnSpc>
                <a:spcPct val="150000"/>
              </a:lnSpc>
              <a:spcAft>
                <a:spcPts val="600"/>
              </a:spcAft>
              <a:buFont typeface="+mj-lt"/>
              <a:buAutoNum type="arabicPeriod" startAt="6"/>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שיטות ההדרכה</a:t>
            </a:r>
          </a:p>
          <a:p>
            <a:pPr marL="457200" lvl="0" indent="-457200">
              <a:lnSpc>
                <a:spcPct val="150000"/>
              </a:lnSpc>
              <a:spcAft>
                <a:spcPts val="600"/>
              </a:spcAft>
              <a:buFont typeface="+mj-lt"/>
              <a:buAutoNum type="arabicPeriod" startAt="6"/>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עזרי וחומרי הדרכה</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5" name="תיבת טקסט 4">
            <a:extLst>
              <a:ext uri="{FF2B5EF4-FFF2-40B4-BE49-F238E27FC236}">
                <a16:creationId xmlns:a16="http://schemas.microsoft.com/office/drawing/2014/main" id="{519B8276-6454-BF2D-27D0-3FA8C58D8BA3}"/>
              </a:ext>
            </a:extLst>
          </p:cNvPr>
          <p:cNvSpPr txBox="1"/>
          <p:nvPr/>
        </p:nvSpPr>
        <p:spPr>
          <a:xfrm>
            <a:off x="690072" y="3711843"/>
            <a:ext cx="4091762" cy="26626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lvl="0" indent="-457200">
              <a:lnSpc>
                <a:spcPct val="150000"/>
              </a:lnSpc>
              <a:spcAft>
                <a:spcPts val="600"/>
              </a:spcAft>
              <a:buFont typeface="+mj-lt"/>
              <a:buAutoNum type="arabicPeriod" startAt="11"/>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צוות מקצועי</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457200" lvl="0" indent="-457200">
              <a:lnSpc>
                <a:spcPct val="150000"/>
              </a:lnSpc>
              <a:spcAft>
                <a:spcPts val="600"/>
              </a:spcAft>
              <a:buFont typeface="+mj-lt"/>
              <a:buAutoNum type="arabicPeriod" startAt="11"/>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תשתיות ואמצעים</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457200" lvl="0" indent="-457200">
              <a:lnSpc>
                <a:spcPct val="150000"/>
              </a:lnSpc>
              <a:spcAft>
                <a:spcPts val="600"/>
              </a:spcAft>
              <a:buFont typeface="+mj-lt"/>
              <a:buAutoNum type="arabicPeriod" startAt="11"/>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חסמים ובעיות צפויות והדרכים להתמודד איתם</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457200" lvl="0" indent="-457200">
              <a:lnSpc>
                <a:spcPct val="150000"/>
              </a:lnSpc>
              <a:spcAft>
                <a:spcPts val="600"/>
              </a:spcAft>
              <a:buFont typeface="+mj-lt"/>
              <a:buAutoNum type="arabicPeriod" startAt="11"/>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מדדי הצלחה</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457200" lvl="0" indent="-457200">
              <a:lnSpc>
                <a:spcPct val="150000"/>
              </a:lnSpc>
              <a:spcAft>
                <a:spcPts val="600"/>
              </a:spcAft>
              <a:buFont typeface="+mj-lt"/>
              <a:buAutoNum type="arabicPeriod" startAt="11"/>
            </a:pPr>
            <a:r>
              <a:rPr lang="he-IL"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פרסום התכנית</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6" name="TextBox 5"/>
          <p:cNvSpPr txBox="1"/>
          <p:nvPr/>
        </p:nvSpPr>
        <p:spPr>
          <a:xfrm>
            <a:off x="5572125" y="5473006"/>
            <a:ext cx="606416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he-IL" dirty="0" smtClean="0"/>
              <a:t>ניתן להגיש הצעה ליותר מנושא אחד.</a:t>
            </a:r>
          </a:p>
          <a:p>
            <a:r>
              <a:rPr lang="he-IL" dirty="0" smtClean="0"/>
              <a:t>לכל אחד מהנושאים המוצעים יש למלא הנחיות להגשת תכנית רלוונטית (מסמך בצרופות לקול הקורא)</a:t>
            </a:r>
            <a:endParaRPr lang="he-IL" dirty="0"/>
          </a:p>
        </p:txBody>
      </p:sp>
      <p:sp>
        <p:nvSpPr>
          <p:cNvPr id="7" name="מלבן 6"/>
          <p:cNvSpPr/>
          <p:nvPr/>
        </p:nvSpPr>
        <p:spPr>
          <a:xfrm>
            <a:off x="5572125" y="5448289"/>
            <a:ext cx="6064165" cy="926206"/>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43673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תיבת טקסט 13">
            <a:extLst>
              <a:ext uri="{FF2B5EF4-FFF2-40B4-BE49-F238E27FC236}">
                <a16:creationId xmlns:a16="http://schemas.microsoft.com/office/drawing/2014/main" id="{E8AB92F1-9CF7-4DFA-80D8-CF35EFAC3B6D}"/>
              </a:ext>
            </a:extLst>
          </p:cNvPr>
          <p:cNvSpPr txBox="1"/>
          <p:nvPr/>
        </p:nvSpPr>
        <p:spPr>
          <a:xfrm>
            <a:off x="386499" y="3733003"/>
            <a:ext cx="5007590" cy="461665"/>
          </a:xfrm>
          <a:prstGeom prst="rect">
            <a:avLst/>
          </a:prstGeom>
          <a:noFill/>
        </p:spPr>
        <p:txBody>
          <a:bodyPr wrap="square" lIns="91440" tIns="45720" rIns="91440" bIns="45720" rtlCol="0" anchor="t">
            <a:spAutoFit/>
          </a:bodyPr>
          <a:lstStyle/>
          <a:p>
            <a:pPr algn="l"/>
            <a:r>
              <a:rPr lang="he-IL" sz="2400" dirty="0">
                <a:latin typeface="Segoe UI Semibold" panose="020B0702040204020203" pitchFamily="34" charset="0"/>
                <a:cs typeface="Segoe UI Semibold" panose="020B0702040204020203" pitchFamily="34" charset="0"/>
              </a:rPr>
              <a:t>מגזר שלישי</a:t>
            </a:r>
            <a:r>
              <a:rPr lang="en-GB" sz="2400" dirty="0">
                <a:latin typeface="Segoe UI Semibold" panose="020B0702040204020203" pitchFamily="34" charset="0"/>
                <a:cs typeface="Segoe UI Semibold" panose="020B0702040204020203" pitchFamily="34" charset="0"/>
              </a:rPr>
              <a:t> </a:t>
            </a:r>
            <a:r>
              <a:rPr lang="he-IL" sz="2400" dirty="0">
                <a:latin typeface="Segoe UI Semibold" panose="020B0702040204020203" pitchFamily="34" charset="0"/>
                <a:cs typeface="Segoe UI Semibold" panose="020B0702040204020203" pitchFamily="34" charset="0"/>
              </a:rPr>
              <a:t>| קרנות | יזמים חברתיים</a:t>
            </a:r>
          </a:p>
        </p:txBody>
      </p:sp>
      <p:sp>
        <p:nvSpPr>
          <p:cNvPr id="16" name="אליפסה 15">
            <a:extLst>
              <a:ext uri="{FF2B5EF4-FFF2-40B4-BE49-F238E27FC236}">
                <a16:creationId xmlns:a16="http://schemas.microsoft.com/office/drawing/2014/main" id="{817B5B93-DB4F-4415-BA01-F0611BEEB46D}"/>
              </a:ext>
            </a:extLst>
          </p:cNvPr>
          <p:cNvSpPr>
            <a:spLocks noChangeAspect="1"/>
          </p:cNvSpPr>
          <p:nvPr/>
        </p:nvSpPr>
        <p:spPr>
          <a:xfrm>
            <a:off x="6494297" y="1359281"/>
            <a:ext cx="4941882" cy="5095909"/>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he-IL" sz="1000">
              <a:latin typeface="Arial" pitchFamily="34" charset="0"/>
            </a:endParaRPr>
          </a:p>
        </p:txBody>
      </p:sp>
      <p:sp>
        <p:nvSpPr>
          <p:cNvPr id="13" name="אליפסה 12">
            <a:extLst>
              <a:ext uri="{FF2B5EF4-FFF2-40B4-BE49-F238E27FC236}">
                <a16:creationId xmlns:a16="http://schemas.microsoft.com/office/drawing/2014/main" id="{3777935C-98EC-4A30-856A-03E81777D825}"/>
              </a:ext>
            </a:extLst>
          </p:cNvPr>
          <p:cNvSpPr>
            <a:spLocks noChangeAspect="1"/>
          </p:cNvSpPr>
          <p:nvPr/>
        </p:nvSpPr>
        <p:spPr>
          <a:xfrm>
            <a:off x="6876720" y="1606610"/>
            <a:ext cx="4366283" cy="4457592"/>
          </a:xfrm>
          <a:prstGeom prst="ellipse">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endParaRPr lang="he-IL" dirty="0">
              <a:latin typeface="Segoe UI"/>
              <a:ea typeface="Segoe UI"/>
              <a:cs typeface="Segoe UI"/>
            </a:endParaRPr>
          </a:p>
          <a:p>
            <a:pPr algn="ctr"/>
            <a:r>
              <a:rPr lang="he-IL" dirty="0">
                <a:latin typeface="Segoe UI Semibold" panose="020B0702040204020203" pitchFamily="34" charset="0"/>
                <a:ea typeface="Segoe UI"/>
                <a:cs typeface="Segoe UI Semibold" panose="020B0702040204020203" pitchFamily="34" charset="0"/>
              </a:rPr>
              <a:t>קרנות</a:t>
            </a:r>
            <a:r>
              <a:rPr lang="he-IL" dirty="0">
                <a:latin typeface="Segoe UI Semibold" panose="020B0702040204020203" pitchFamily="34" charset="0"/>
                <a:cs typeface="Segoe UI Semibold" panose="020B0702040204020203" pitchFamily="34" charset="0"/>
              </a:rPr>
              <a:t> הביטוח הלאומי הינן קרנות לאומיות המובילות ומפתחות שירותים והשקעות חברתיות בישראל.</a:t>
            </a:r>
            <a:endParaRPr lang="en-US" dirty="0">
              <a:latin typeface="Segoe UI Semibold" panose="020B0702040204020203" pitchFamily="34" charset="0"/>
              <a:cs typeface="Segoe UI Semibold" panose="020B0702040204020203" pitchFamily="34" charset="0"/>
            </a:endParaRPr>
          </a:p>
          <a:p>
            <a:pPr algn="ctr" rtl="1"/>
            <a:r>
              <a:rPr lang="he-IL" dirty="0">
                <a:latin typeface="Segoe UI Semibold" panose="020B0702040204020203" pitchFamily="34" charset="0"/>
                <a:cs typeface="Segoe UI Semibold" panose="020B0702040204020203" pitchFamily="34" charset="0"/>
              </a:rPr>
              <a:t>​</a:t>
            </a:r>
          </a:p>
          <a:p>
            <a:pPr algn="ctr"/>
            <a:r>
              <a:rPr lang="he-IL" dirty="0">
                <a:latin typeface="Segoe UI Semibold" panose="020B0702040204020203" pitchFamily="34" charset="0"/>
                <a:cs typeface="Segoe UI Semibold" panose="020B0702040204020203" pitchFamily="34" charset="0"/>
              </a:rPr>
              <a:t>הקרנות פועלות לצמצום פערים חברתיים וקידום איכות החיים של </a:t>
            </a:r>
          </a:p>
          <a:p>
            <a:pPr algn="ctr"/>
            <a:r>
              <a:rPr lang="he-IL" dirty="0">
                <a:latin typeface="Segoe UI Semibold" panose="020B0702040204020203" pitchFamily="34" charset="0"/>
                <a:cs typeface="Segoe UI Semibold" panose="020B0702040204020203" pitchFamily="34" charset="0"/>
              </a:rPr>
              <a:t>אוכלוסיות בסיכון</a:t>
            </a:r>
            <a:r>
              <a:rPr lang="en-US" dirty="0">
                <a:latin typeface="Segoe UI Semibold" panose="020B0702040204020203" pitchFamily="34" charset="0"/>
                <a:cs typeface="Segoe UI Semibold" panose="020B0702040204020203" pitchFamily="34" charset="0"/>
              </a:rPr>
              <a:t>​.</a:t>
            </a:r>
          </a:p>
          <a:p>
            <a:pPr algn="ctr"/>
            <a:r>
              <a:rPr lang="he-IL" dirty="0">
                <a:latin typeface="Segoe UI Semibold" panose="020B0702040204020203" pitchFamily="34" charset="0"/>
                <a:cs typeface="Segoe UI Semibold" panose="020B0702040204020203" pitchFamily="34" charset="0"/>
              </a:rPr>
              <a:t>​</a:t>
            </a:r>
            <a:endParaRPr lang="en-US" dirty="0">
              <a:latin typeface="Segoe UI Semibold" panose="020B0702040204020203" pitchFamily="34" charset="0"/>
              <a:cs typeface="Segoe UI Semibold" panose="020B0702040204020203" pitchFamily="34" charset="0"/>
            </a:endParaRPr>
          </a:p>
          <a:p>
            <a:pPr algn="ctr"/>
            <a:r>
              <a:rPr lang="he-IL" dirty="0">
                <a:latin typeface="Segoe UI Semibold" panose="020B0702040204020203" pitchFamily="34" charset="0"/>
                <a:cs typeface="Segoe UI Semibold" panose="020B0702040204020203" pitchFamily="34" charset="0"/>
              </a:rPr>
              <a:t> יחד עם שותפים אנחנו מחוללים ומאפשרים שינוי חברתי בישראל</a:t>
            </a:r>
            <a:r>
              <a:rPr lang="he-IL" dirty="0">
                <a:latin typeface="Segoe UI"/>
                <a:cs typeface="Segoe UI"/>
              </a:rPr>
              <a:t>.</a:t>
            </a:r>
            <a:endParaRPr lang="en-US" dirty="0">
              <a:latin typeface="Segoe UI"/>
              <a:cs typeface="Segoe UI"/>
            </a:endParaRPr>
          </a:p>
        </p:txBody>
      </p:sp>
      <p:sp>
        <p:nvSpPr>
          <p:cNvPr id="18" name="אליפסה 43">
            <a:extLst>
              <a:ext uri="{FF2B5EF4-FFF2-40B4-BE49-F238E27FC236}">
                <a16:creationId xmlns:a16="http://schemas.microsoft.com/office/drawing/2014/main" id="{A127B74B-4708-4E06-BA9F-688D0B5C5082}"/>
              </a:ext>
            </a:extLst>
          </p:cNvPr>
          <p:cNvSpPr/>
          <p:nvPr/>
        </p:nvSpPr>
        <p:spPr>
          <a:xfrm rot="2607369">
            <a:off x="5753053" y="2923008"/>
            <a:ext cx="2070653" cy="2081656"/>
          </a:xfrm>
          <a:custGeom>
            <a:avLst/>
            <a:gdLst>
              <a:gd name="connsiteX0" fmla="*/ 0 w 6374849"/>
              <a:gd name="connsiteY0" fmla="*/ 3187425 h 6374849"/>
              <a:gd name="connsiteX1" fmla="*/ 3187425 w 6374849"/>
              <a:gd name="connsiteY1" fmla="*/ 0 h 6374849"/>
              <a:gd name="connsiteX2" fmla="*/ 6374850 w 6374849"/>
              <a:gd name="connsiteY2" fmla="*/ 3187425 h 6374849"/>
              <a:gd name="connsiteX3" fmla="*/ 3187425 w 6374849"/>
              <a:gd name="connsiteY3" fmla="*/ 6374850 h 6374849"/>
              <a:gd name="connsiteX4" fmla="*/ 0 w 6374849"/>
              <a:gd name="connsiteY4" fmla="*/ 3187425 h 6374849"/>
              <a:gd name="connsiteX0" fmla="*/ 3187425 w 6374850"/>
              <a:gd name="connsiteY0" fmla="*/ 0 h 6374850"/>
              <a:gd name="connsiteX1" fmla="*/ 6374850 w 6374850"/>
              <a:gd name="connsiteY1" fmla="*/ 3187425 h 6374850"/>
              <a:gd name="connsiteX2" fmla="*/ 3187425 w 6374850"/>
              <a:gd name="connsiteY2" fmla="*/ 6374850 h 6374850"/>
              <a:gd name="connsiteX3" fmla="*/ 0 w 6374850"/>
              <a:gd name="connsiteY3" fmla="*/ 3187425 h 6374850"/>
              <a:gd name="connsiteX4" fmla="*/ 3278865 w 6374850"/>
              <a:gd name="connsiteY4" fmla="*/ 91440 h 6374850"/>
              <a:gd name="connsiteX0" fmla="*/ 3187425 w 6374850"/>
              <a:gd name="connsiteY0" fmla="*/ 0 h 6374850"/>
              <a:gd name="connsiteX1" fmla="*/ 6374850 w 6374850"/>
              <a:gd name="connsiteY1" fmla="*/ 3187425 h 6374850"/>
              <a:gd name="connsiteX2" fmla="*/ 3187425 w 6374850"/>
              <a:gd name="connsiteY2" fmla="*/ 6374850 h 6374850"/>
              <a:gd name="connsiteX3" fmla="*/ 0 w 6374850"/>
              <a:gd name="connsiteY3" fmla="*/ 3187425 h 6374850"/>
              <a:gd name="connsiteX0" fmla="*/ 6374850 w 6374850"/>
              <a:gd name="connsiteY0" fmla="*/ 0 h 3187425"/>
              <a:gd name="connsiteX1" fmla="*/ 3187425 w 6374850"/>
              <a:gd name="connsiteY1" fmla="*/ 3187425 h 3187425"/>
              <a:gd name="connsiteX2" fmla="*/ 0 w 6374850"/>
              <a:gd name="connsiteY2" fmla="*/ 0 h 3187425"/>
              <a:gd name="connsiteX0" fmla="*/ 3187425 w 3187425"/>
              <a:gd name="connsiteY0" fmla="*/ 3187425 h 3187425"/>
              <a:gd name="connsiteX1" fmla="*/ 0 w 3187425"/>
              <a:gd name="connsiteY1" fmla="*/ 0 h 3187425"/>
            </a:gdLst>
            <a:ahLst/>
            <a:cxnLst>
              <a:cxn ang="0">
                <a:pos x="connsiteX0" y="connsiteY0"/>
              </a:cxn>
              <a:cxn ang="0">
                <a:pos x="connsiteX1" y="connsiteY1"/>
              </a:cxn>
            </a:cxnLst>
            <a:rect l="l" t="t" r="r" b="b"/>
            <a:pathLst>
              <a:path w="3187425" h="3187425">
                <a:moveTo>
                  <a:pt x="3187425" y="3187425"/>
                </a:moveTo>
                <a:cubicBezTo>
                  <a:pt x="1427059" y="3187425"/>
                  <a:pt x="0" y="1760366"/>
                  <a:pt x="0" y="0"/>
                </a:cubicBezTo>
              </a:path>
            </a:pathLst>
          </a:custGeom>
          <a:noFill/>
          <a:ln w="28575">
            <a:gradFill flip="none" rotWithShape="1">
              <a:gsLst>
                <a:gs pos="0">
                  <a:schemeClr val="accent4"/>
                </a:gs>
                <a:gs pos="50000">
                  <a:schemeClr val="accent2"/>
                </a:gs>
                <a:gs pos="100000">
                  <a:schemeClr val="accent6"/>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 </a:t>
            </a:r>
            <a:endParaRPr lang="x-none" sz="1000"/>
          </a:p>
        </p:txBody>
      </p:sp>
      <p:sp>
        <p:nvSpPr>
          <p:cNvPr id="31" name="אליפסה 30">
            <a:extLst>
              <a:ext uri="{FF2B5EF4-FFF2-40B4-BE49-F238E27FC236}">
                <a16:creationId xmlns:a16="http://schemas.microsoft.com/office/drawing/2014/main" id="{F1862EAA-446C-4123-A3A2-4088F506D0F7}"/>
              </a:ext>
            </a:extLst>
          </p:cNvPr>
          <p:cNvSpPr>
            <a:spLocks noChangeAspect="1"/>
          </p:cNvSpPr>
          <p:nvPr/>
        </p:nvSpPr>
        <p:spPr>
          <a:xfrm>
            <a:off x="5314090" y="3907235"/>
            <a:ext cx="197612" cy="208680"/>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35" name="אליפסה 34">
            <a:extLst>
              <a:ext uri="{FF2B5EF4-FFF2-40B4-BE49-F238E27FC236}">
                <a16:creationId xmlns:a16="http://schemas.microsoft.com/office/drawing/2014/main" id="{8B5B299E-C60E-4C3A-8948-BD09430E09F7}"/>
              </a:ext>
            </a:extLst>
          </p:cNvPr>
          <p:cNvSpPr>
            <a:spLocks noChangeAspect="1"/>
          </p:cNvSpPr>
          <p:nvPr/>
        </p:nvSpPr>
        <p:spPr>
          <a:xfrm>
            <a:off x="5270196" y="3889186"/>
            <a:ext cx="197612" cy="208680"/>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1" name="אליפסה 20">
            <a:extLst>
              <a:ext uri="{FF2B5EF4-FFF2-40B4-BE49-F238E27FC236}">
                <a16:creationId xmlns:a16="http://schemas.microsoft.com/office/drawing/2014/main" id="{A87592BE-5301-4CFD-B4A8-45AC4E3C143C}"/>
              </a:ext>
            </a:extLst>
          </p:cNvPr>
          <p:cNvSpPr>
            <a:spLocks noChangeAspect="1"/>
          </p:cNvSpPr>
          <p:nvPr/>
        </p:nvSpPr>
        <p:spPr>
          <a:xfrm>
            <a:off x="5526396" y="3763300"/>
            <a:ext cx="445797" cy="45581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33" name="אליפסה 32">
            <a:extLst>
              <a:ext uri="{FF2B5EF4-FFF2-40B4-BE49-F238E27FC236}">
                <a16:creationId xmlns:a16="http://schemas.microsoft.com/office/drawing/2014/main" id="{B2060FCC-ECE7-412F-B48B-57F6509B1A49}"/>
              </a:ext>
            </a:extLst>
          </p:cNvPr>
          <p:cNvSpPr>
            <a:spLocks noChangeAspect="1"/>
          </p:cNvSpPr>
          <p:nvPr/>
        </p:nvSpPr>
        <p:spPr>
          <a:xfrm>
            <a:off x="5671213" y="3875931"/>
            <a:ext cx="197612" cy="208680"/>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6" name="אליפסה 5">
            <a:extLst>
              <a:ext uri="{FF2B5EF4-FFF2-40B4-BE49-F238E27FC236}">
                <a16:creationId xmlns:a16="http://schemas.microsoft.com/office/drawing/2014/main" id="{C859FACE-8745-4294-A56C-8568662DAED1}"/>
              </a:ext>
            </a:extLst>
          </p:cNvPr>
          <p:cNvSpPr>
            <a:spLocks noChangeAspect="1"/>
          </p:cNvSpPr>
          <p:nvPr/>
        </p:nvSpPr>
        <p:spPr>
          <a:xfrm>
            <a:off x="-81384" y="-115593"/>
            <a:ext cx="902924" cy="899094"/>
          </a:xfrm>
          <a:prstGeom prst="ellipse">
            <a:avLst/>
          </a:prstGeom>
          <a:solidFill>
            <a:schemeClr val="accent3">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pic>
        <p:nvPicPr>
          <p:cNvPr id="26"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301240" y="5431471"/>
            <a:ext cx="1089564" cy="1023719"/>
          </a:xfrm>
          <a:prstGeom prst="rect">
            <a:avLst/>
          </a:prstGeom>
          <a:solidFill>
            <a:schemeClr val="bg1"/>
          </a:solidFill>
        </p:spPr>
      </p:pic>
      <p:sp>
        <p:nvSpPr>
          <p:cNvPr id="28" name="תיבת טקסט 14">
            <a:extLst>
              <a:ext uri="{FF2B5EF4-FFF2-40B4-BE49-F238E27FC236}">
                <a16:creationId xmlns:a16="http://schemas.microsoft.com/office/drawing/2014/main" id="{0117A0A3-1819-4E5D-9FDB-4DE31E571561}"/>
              </a:ext>
            </a:extLst>
          </p:cNvPr>
          <p:cNvSpPr txBox="1"/>
          <p:nvPr/>
        </p:nvSpPr>
        <p:spPr>
          <a:xfrm>
            <a:off x="632389" y="2325957"/>
            <a:ext cx="5226027" cy="461665"/>
          </a:xfrm>
          <a:prstGeom prst="rect">
            <a:avLst/>
          </a:prstGeom>
          <a:noFill/>
        </p:spPr>
        <p:txBody>
          <a:bodyPr wrap="square" rtlCol="0">
            <a:spAutoFit/>
          </a:bodyPr>
          <a:lstStyle/>
          <a:p>
            <a:pPr algn="l"/>
            <a:r>
              <a:rPr lang="he-IL" sz="2400" dirty="0">
                <a:latin typeface="Segoe UI Semibold" panose="020B0702040204020203" pitchFamily="34" charset="0"/>
                <a:cs typeface="Segoe UI Semibold" panose="020B0702040204020203" pitchFamily="34" charset="0"/>
              </a:rPr>
              <a:t>משרדי ממשלה | המוסד לביטוח לאומי</a:t>
            </a:r>
            <a:endParaRPr lang="en-US" sz="2400" dirty="0">
              <a:latin typeface="Segoe UI Semibold" panose="020B0702040204020203" pitchFamily="34" charset="0"/>
              <a:cs typeface="Segoe UI Semibold" panose="020B0702040204020203" pitchFamily="34" charset="0"/>
            </a:endParaRPr>
          </a:p>
        </p:txBody>
      </p:sp>
      <p:sp>
        <p:nvSpPr>
          <p:cNvPr id="30" name="תיבת טקסט 2">
            <a:extLst>
              <a:ext uri="{FF2B5EF4-FFF2-40B4-BE49-F238E27FC236}">
                <a16:creationId xmlns:a16="http://schemas.microsoft.com/office/drawing/2014/main" id="{991AE7B2-EB31-46C4-9F49-55BE6D3F19F8}"/>
              </a:ext>
            </a:extLst>
          </p:cNvPr>
          <p:cNvSpPr txBox="1"/>
          <p:nvPr/>
        </p:nvSpPr>
        <p:spPr>
          <a:xfrm>
            <a:off x="3001772" y="5131753"/>
            <a:ext cx="2637675" cy="461665"/>
          </a:xfrm>
          <a:prstGeom prst="rect">
            <a:avLst/>
          </a:prstGeom>
          <a:noFill/>
        </p:spPr>
        <p:txBody>
          <a:bodyPr wrap="square" rtlCol="0">
            <a:spAutoFit/>
          </a:bodyPr>
          <a:lstStyle/>
          <a:p>
            <a:r>
              <a:rPr lang="he-IL" sz="2400" dirty="0">
                <a:latin typeface="Segoe UI Semibold" panose="020B0702040204020203" pitchFamily="34" charset="0"/>
                <a:cs typeface="Segoe UI Semibold" panose="020B0702040204020203" pitchFamily="34" charset="0"/>
              </a:rPr>
              <a:t>רשויות מקומיות </a:t>
            </a:r>
            <a:endParaRPr lang="en-US" sz="2400" dirty="0">
              <a:latin typeface="Segoe UI Semibold" panose="020B0702040204020203" pitchFamily="34" charset="0"/>
              <a:cs typeface="Segoe UI Semibold" panose="020B0702040204020203" pitchFamily="34" charset="0"/>
            </a:endParaRPr>
          </a:p>
        </p:txBody>
      </p:sp>
      <p:sp>
        <p:nvSpPr>
          <p:cNvPr id="32" name="אליפסה 31">
            <a:extLst>
              <a:ext uri="{FF2B5EF4-FFF2-40B4-BE49-F238E27FC236}">
                <a16:creationId xmlns:a16="http://schemas.microsoft.com/office/drawing/2014/main" id="{650B2155-EE9F-486E-9AF4-C212312884F5}"/>
              </a:ext>
            </a:extLst>
          </p:cNvPr>
          <p:cNvSpPr>
            <a:spLocks noChangeAspect="1"/>
          </p:cNvSpPr>
          <p:nvPr/>
        </p:nvSpPr>
        <p:spPr>
          <a:xfrm>
            <a:off x="5770019" y="5291775"/>
            <a:ext cx="197612" cy="208680"/>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34" name="אליפסה 33">
            <a:extLst>
              <a:ext uri="{FF2B5EF4-FFF2-40B4-BE49-F238E27FC236}">
                <a16:creationId xmlns:a16="http://schemas.microsoft.com/office/drawing/2014/main" id="{D8AE744E-9510-4E52-B680-627A153A97DC}"/>
              </a:ext>
            </a:extLst>
          </p:cNvPr>
          <p:cNvSpPr>
            <a:spLocks noChangeAspect="1"/>
          </p:cNvSpPr>
          <p:nvPr/>
        </p:nvSpPr>
        <p:spPr>
          <a:xfrm>
            <a:off x="5868895" y="5162256"/>
            <a:ext cx="445797" cy="455812"/>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36" name="אליפסה 35">
            <a:extLst>
              <a:ext uri="{FF2B5EF4-FFF2-40B4-BE49-F238E27FC236}">
                <a16:creationId xmlns:a16="http://schemas.microsoft.com/office/drawing/2014/main" id="{598DA571-208B-41BA-8CBA-F9626DD939EE}"/>
              </a:ext>
            </a:extLst>
          </p:cNvPr>
          <p:cNvSpPr>
            <a:spLocks noChangeAspect="1"/>
          </p:cNvSpPr>
          <p:nvPr/>
        </p:nvSpPr>
        <p:spPr>
          <a:xfrm>
            <a:off x="5986508" y="5291775"/>
            <a:ext cx="197612" cy="208680"/>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38" name="אליפסה 37">
            <a:extLst>
              <a:ext uri="{FF2B5EF4-FFF2-40B4-BE49-F238E27FC236}">
                <a16:creationId xmlns:a16="http://schemas.microsoft.com/office/drawing/2014/main" id="{0144FACE-3854-4D61-AFAD-0421A0B8A9A4}"/>
              </a:ext>
            </a:extLst>
          </p:cNvPr>
          <p:cNvSpPr>
            <a:spLocks noChangeAspect="1"/>
          </p:cNvSpPr>
          <p:nvPr/>
        </p:nvSpPr>
        <p:spPr>
          <a:xfrm>
            <a:off x="5582367" y="5291775"/>
            <a:ext cx="197612" cy="208680"/>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42" name="אליפסה 41">
            <a:extLst>
              <a:ext uri="{FF2B5EF4-FFF2-40B4-BE49-F238E27FC236}">
                <a16:creationId xmlns:a16="http://schemas.microsoft.com/office/drawing/2014/main" id="{65588747-E5E4-4760-BAC1-737468DEF517}"/>
              </a:ext>
            </a:extLst>
          </p:cNvPr>
          <p:cNvSpPr>
            <a:spLocks noChangeAspect="1"/>
          </p:cNvSpPr>
          <p:nvPr/>
        </p:nvSpPr>
        <p:spPr>
          <a:xfrm>
            <a:off x="5770740" y="2440094"/>
            <a:ext cx="197612" cy="208680"/>
          </a:xfrm>
          <a:prstGeom prst="ellipse">
            <a:avLst/>
          </a:prstGeom>
          <a:solidFill>
            <a:schemeClr val="accent6"/>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43" name="אליפסה 42">
            <a:extLst>
              <a:ext uri="{FF2B5EF4-FFF2-40B4-BE49-F238E27FC236}">
                <a16:creationId xmlns:a16="http://schemas.microsoft.com/office/drawing/2014/main" id="{5F81BFB5-C629-4A07-BC75-8092AA634509}"/>
              </a:ext>
            </a:extLst>
          </p:cNvPr>
          <p:cNvSpPr>
            <a:spLocks noChangeAspect="1"/>
          </p:cNvSpPr>
          <p:nvPr/>
        </p:nvSpPr>
        <p:spPr>
          <a:xfrm>
            <a:off x="5710014" y="2460088"/>
            <a:ext cx="197612" cy="208680"/>
          </a:xfrm>
          <a:prstGeom prst="ellipse">
            <a:avLst/>
          </a:prstGeom>
          <a:solidFill>
            <a:schemeClr val="accent6"/>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44" name="אליפסה 43">
            <a:extLst>
              <a:ext uri="{FF2B5EF4-FFF2-40B4-BE49-F238E27FC236}">
                <a16:creationId xmlns:a16="http://schemas.microsoft.com/office/drawing/2014/main" id="{94539DF0-4022-42D3-8CAB-E21BD3F40D67}"/>
              </a:ext>
            </a:extLst>
          </p:cNvPr>
          <p:cNvSpPr>
            <a:spLocks noChangeAspect="1"/>
          </p:cNvSpPr>
          <p:nvPr/>
        </p:nvSpPr>
        <p:spPr>
          <a:xfrm>
            <a:off x="5956142" y="2329490"/>
            <a:ext cx="445797" cy="45581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45" name="אליפסה 44">
            <a:extLst>
              <a:ext uri="{FF2B5EF4-FFF2-40B4-BE49-F238E27FC236}">
                <a16:creationId xmlns:a16="http://schemas.microsoft.com/office/drawing/2014/main" id="{C1ECA107-717D-4906-B4C7-60A0A4510950}"/>
              </a:ext>
            </a:extLst>
          </p:cNvPr>
          <p:cNvSpPr>
            <a:spLocks noChangeAspect="1"/>
          </p:cNvSpPr>
          <p:nvPr/>
        </p:nvSpPr>
        <p:spPr>
          <a:xfrm>
            <a:off x="6049864" y="2460088"/>
            <a:ext cx="197612" cy="208680"/>
          </a:xfrm>
          <a:prstGeom prst="ellipse">
            <a:avLst/>
          </a:prstGeom>
          <a:solidFill>
            <a:schemeClr val="accent6"/>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 name="אליפסה 1">
            <a:extLst>
              <a:ext uri="{FF2B5EF4-FFF2-40B4-BE49-F238E27FC236}">
                <a16:creationId xmlns:a16="http://schemas.microsoft.com/office/drawing/2014/main" id="{2A7AC18A-3C5C-4E0E-B35A-A338A3F1AEDD}"/>
              </a:ext>
            </a:extLst>
          </p:cNvPr>
          <p:cNvSpPr>
            <a:spLocks noChangeAspect="1"/>
          </p:cNvSpPr>
          <p:nvPr/>
        </p:nvSpPr>
        <p:spPr>
          <a:xfrm>
            <a:off x="726959" y="340493"/>
            <a:ext cx="420945" cy="370814"/>
          </a:xfrm>
          <a:prstGeom prst="ellipse">
            <a:avLst/>
          </a:prstGeom>
          <a:solidFill>
            <a:schemeClr val="accent6">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8" name="כותרת 2">
            <a:extLst>
              <a:ext uri="{FF2B5EF4-FFF2-40B4-BE49-F238E27FC236}">
                <a16:creationId xmlns:a16="http://schemas.microsoft.com/office/drawing/2014/main" id="{98E3200E-8293-459E-9ABB-B93B4EAEDE65}"/>
              </a:ext>
            </a:extLst>
          </p:cNvPr>
          <p:cNvSpPr txBox="1">
            <a:spLocks/>
          </p:cNvSpPr>
          <p:nvPr/>
        </p:nvSpPr>
        <p:spPr>
          <a:xfrm>
            <a:off x="549564" y="76912"/>
            <a:ext cx="11482915" cy="121338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ctr"/>
            <a:r>
              <a:rPr lang="he-IL" sz="2800" dirty="0">
                <a:solidFill>
                  <a:srgbClr val="0070C0"/>
                </a:solidFill>
                <a:latin typeface="Segoe UI Semibold" panose="020B0702040204020203" pitchFamily="34" charset="0"/>
                <a:cs typeface="Segoe UI Semibold" panose="020B0702040204020203" pitchFamily="34" charset="0"/>
              </a:rPr>
              <a:t>חזון הקרנות</a:t>
            </a:r>
            <a:endParaRPr lang="x-none" sz="2800" dirty="0">
              <a:solidFill>
                <a:srgbClr val="0070C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48423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53440" y="322806"/>
            <a:ext cx="10515600" cy="1325563"/>
          </a:xfrm>
        </p:spPr>
        <p:txBody>
          <a:bodyPr vert="horz" lIns="91440" tIns="45720" rIns="91440" bIns="45720" rtlCol="0" anchor="ctr">
            <a:normAutofit/>
          </a:bodyPr>
          <a:lstStyle/>
          <a:p>
            <a:pPr algn="ctr" rtl="0"/>
            <a:r>
              <a:rPr lang="he-IL" sz="4400" b="1" dirty="0">
                <a:solidFill>
                  <a:srgbClr val="0070C0"/>
                </a:solidFill>
              </a:rPr>
              <a:t>מדדים</a:t>
            </a:r>
            <a:endParaRPr lang="en-US" sz="4400" b="1" kern="1200" dirty="0">
              <a:solidFill>
                <a:srgbClr val="0070C0"/>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מלבן 5"/>
          <p:cNvSpPr/>
          <p:nvPr/>
        </p:nvSpPr>
        <p:spPr>
          <a:xfrm>
            <a:off x="6347228" y="2183221"/>
            <a:ext cx="4737331" cy="2783326"/>
          </a:xfrm>
          <a:prstGeom prst="rect">
            <a:avLst/>
          </a:prstGeom>
        </p:spPr>
        <p:txBody>
          <a:bodyPr wrap="square">
            <a:spAutoFit/>
          </a:bodyPr>
          <a:lstStyle/>
          <a:p>
            <a:pPr lvl="0">
              <a:lnSpc>
                <a:spcPct val="90000"/>
              </a:lnSpc>
              <a:spcBef>
                <a:spcPts val="1000"/>
              </a:spcBef>
            </a:pPr>
            <a:r>
              <a:rPr lang="he-IL" sz="2800" b="1" dirty="0">
                <a:solidFill>
                  <a:srgbClr val="002060"/>
                </a:solidFill>
              </a:rPr>
              <a:t>איכות 80%</a:t>
            </a:r>
          </a:p>
          <a:p>
            <a:pPr marL="228600" lvl="0" indent="-228600">
              <a:lnSpc>
                <a:spcPct val="90000"/>
              </a:lnSpc>
              <a:spcBef>
                <a:spcPts val="1000"/>
              </a:spcBef>
              <a:buFont typeface="Arial" panose="020B0604020202020204" pitchFamily="34" charset="0"/>
              <a:buChar char="•"/>
            </a:pPr>
            <a:endParaRPr lang="he-IL" sz="2400" dirty="0">
              <a:solidFill>
                <a:prstClr val="black"/>
              </a:solidFill>
            </a:endParaRP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30% צורך </a:t>
            </a:r>
            <a:r>
              <a:rPr lang="he-IL" sz="2400" dirty="0">
                <a:solidFill>
                  <a:srgbClr val="002060"/>
                </a:solidFill>
              </a:rPr>
              <a:t>וערך מוסף</a:t>
            </a: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25% היתכנות</a:t>
            </a:r>
            <a:endParaRPr lang="he-IL" sz="2400" dirty="0">
              <a:solidFill>
                <a:srgbClr val="002060"/>
              </a:solidFill>
            </a:endParaRP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25% איכות </a:t>
            </a:r>
            <a:r>
              <a:rPr lang="he-IL" sz="2400" dirty="0">
                <a:solidFill>
                  <a:srgbClr val="002060"/>
                </a:solidFill>
              </a:rPr>
              <a:t>הארגון</a:t>
            </a:r>
          </a:p>
          <a:p>
            <a:pPr marL="228600" lvl="0" indent="-228600">
              <a:lnSpc>
                <a:spcPct val="90000"/>
              </a:lnSpc>
              <a:spcBef>
                <a:spcPts val="1000"/>
              </a:spcBef>
              <a:buFont typeface="Arial" panose="020B0604020202020204" pitchFamily="34" charset="0"/>
              <a:buChar char="•"/>
            </a:pPr>
            <a:r>
              <a:rPr lang="he-IL" sz="2400" dirty="0">
                <a:solidFill>
                  <a:srgbClr val="002060"/>
                </a:solidFill>
              </a:rPr>
              <a:t>מאפיינים נוספים (?)</a:t>
            </a:r>
          </a:p>
        </p:txBody>
      </p:sp>
      <p:sp>
        <p:nvSpPr>
          <p:cNvPr id="7" name="מלבן 6"/>
          <p:cNvSpPr/>
          <p:nvPr/>
        </p:nvSpPr>
        <p:spPr>
          <a:xfrm>
            <a:off x="1463039" y="2183221"/>
            <a:ext cx="5076305" cy="2194447"/>
          </a:xfrm>
          <a:prstGeom prst="rect">
            <a:avLst/>
          </a:prstGeom>
        </p:spPr>
        <p:txBody>
          <a:bodyPr wrap="square">
            <a:spAutoFit/>
          </a:bodyPr>
          <a:lstStyle/>
          <a:p>
            <a:pPr lvl="0">
              <a:lnSpc>
                <a:spcPct val="90000"/>
              </a:lnSpc>
              <a:spcBef>
                <a:spcPts val="1000"/>
              </a:spcBef>
            </a:pPr>
            <a:r>
              <a:rPr lang="he-IL" sz="2800" b="1" dirty="0">
                <a:solidFill>
                  <a:srgbClr val="002060"/>
                </a:solidFill>
              </a:rPr>
              <a:t>העדפות 20%</a:t>
            </a:r>
          </a:p>
          <a:p>
            <a:pPr marL="228600" lvl="0" indent="-228600">
              <a:lnSpc>
                <a:spcPct val="90000"/>
              </a:lnSpc>
              <a:spcBef>
                <a:spcPts val="1000"/>
              </a:spcBef>
              <a:buFont typeface="Arial" panose="020B0604020202020204" pitchFamily="34" charset="0"/>
              <a:buChar char="•"/>
            </a:pPr>
            <a:endParaRPr lang="he-IL" sz="2400" dirty="0">
              <a:solidFill>
                <a:srgbClr val="002060"/>
              </a:solidFill>
            </a:endParaRPr>
          </a:p>
          <a:p>
            <a:pPr marL="342900" lvl="0" indent="-342900">
              <a:lnSpc>
                <a:spcPct val="90000"/>
              </a:lnSpc>
              <a:spcBef>
                <a:spcPts val="1000"/>
              </a:spcBef>
              <a:buFont typeface="Arial" panose="020B0604020202020204" pitchFamily="34" charset="0"/>
              <a:buChar char="•"/>
            </a:pPr>
            <a:r>
              <a:rPr lang="he-IL" sz="2400" dirty="0">
                <a:solidFill>
                  <a:srgbClr val="002060"/>
                </a:solidFill>
              </a:rPr>
              <a:t> </a:t>
            </a:r>
            <a:r>
              <a:rPr lang="he-IL" sz="2400" dirty="0" smtClean="0">
                <a:solidFill>
                  <a:srgbClr val="002060"/>
                </a:solidFill>
              </a:rPr>
              <a:t>15% גודל </a:t>
            </a:r>
            <a:r>
              <a:rPr lang="he-IL" sz="2400" dirty="0">
                <a:solidFill>
                  <a:srgbClr val="002060"/>
                </a:solidFill>
              </a:rPr>
              <a:t>האוכלוסייה שתהנה מתוצרי התכנית</a:t>
            </a:r>
          </a:p>
          <a:p>
            <a:pPr marL="342900" lvl="0" indent="-342900">
              <a:lnSpc>
                <a:spcPct val="90000"/>
              </a:lnSpc>
              <a:spcBef>
                <a:spcPts val="1000"/>
              </a:spcBef>
              <a:buFont typeface="Arial" panose="020B0604020202020204" pitchFamily="34" charset="0"/>
              <a:buChar char="•"/>
            </a:pPr>
            <a:r>
              <a:rPr lang="he-IL" sz="2400" dirty="0" smtClean="0">
                <a:solidFill>
                  <a:srgbClr val="002060"/>
                </a:solidFill>
              </a:rPr>
              <a:t>5% ארגון </a:t>
            </a:r>
            <a:r>
              <a:rPr lang="he-IL" sz="2400" dirty="0">
                <a:solidFill>
                  <a:srgbClr val="002060"/>
                </a:solidFill>
              </a:rPr>
              <a:t>שלא קיבל סיוע בעבר</a:t>
            </a:r>
          </a:p>
        </p:txBody>
      </p:sp>
      <p:pic>
        <p:nvPicPr>
          <p:cNvPr id="8" name="תמונה 7"/>
          <p:cNvPicPr>
            <a:picLocks noChangeAspect="1"/>
          </p:cNvPicPr>
          <p:nvPr/>
        </p:nvPicPr>
        <p:blipFill>
          <a:blip r:embed="rId3"/>
          <a:stretch>
            <a:fillRect/>
          </a:stretch>
        </p:blipFill>
        <p:spPr>
          <a:xfrm>
            <a:off x="555710" y="473478"/>
            <a:ext cx="1091279" cy="1024217"/>
          </a:xfrm>
          <a:prstGeom prst="rect">
            <a:avLst/>
          </a:prstGeom>
        </p:spPr>
      </p:pic>
      <p:sp>
        <p:nvSpPr>
          <p:cNvPr id="3" name="מלבן 2"/>
          <p:cNvSpPr/>
          <p:nvPr/>
        </p:nvSpPr>
        <p:spPr>
          <a:xfrm>
            <a:off x="3857106" y="5063195"/>
            <a:ext cx="6916190" cy="1520485"/>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a:p>
        </p:txBody>
      </p:sp>
      <p:sp>
        <p:nvSpPr>
          <p:cNvPr id="4" name="מלבן 3"/>
          <p:cNvSpPr/>
          <p:nvPr/>
        </p:nvSpPr>
        <p:spPr>
          <a:xfrm>
            <a:off x="3857105" y="5063195"/>
            <a:ext cx="6916190" cy="1520485"/>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5" name="TextBox 4"/>
          <p:cNvSpPr txBox="1"/>
          <p:nvPr/>
        </p:nvSpPr>
        <p:spPr>
          <a:xfrm>
            <a:off x="4064924" y="5212080"/>
            <a:ext cx="6492240" cy="1015663"/>
          </a:xfrm>
          <a:prstGeom prst="rect">
            <a:avLst/>
          </a:prstGeom>
          <a:noFill/>
        </p:spPr>
        <p:txBody>
          <a:bodyPr wrap="square" rtlCol="1">
            <a:spAutoFit/>
          </a:bodyPr>
          <a:lstStyle/>
          <a:p>
            <a:r>
              <a:rPr lang="he-IL" sz="2000" dirty="0">
                <a:solidFill>
                  <a:srgbClr val="002060"/>
                </a:solidFill>
              </a:rPr>
              <a:t>כל מדד/העדפה הינו בעל משקל באחוזים</a:t>
            </a:r>
          </a:p>
          <a:p>
            <a:r>
              <a:rPr lang="he-IL" sz="2000" dirty="0">
                <a:solidFill>
                  <a:srgbClr val="002060"/>
                </a:solidFill>
              </a:rPr>
              <a:t>כל מדד/העדפה ינוקדו לפי סולם ערכים של 1 עד 5</a:t>
            </a:r>
          </a:p>
          <a:p>
            <a:r>
              <a:rPr lang="he-IL" sz="2000" dirty="0">
                <a:solidFill>
                  <a:srgbClr val="002060"/>
                </a:solidFill>
              </a:rPr>
              <a:t>ציון מעבר בשלב בחינת מדדי האיכות הינו 3</a:t>
            </a:r>
          </a:p>
        </p:txBody>
      </p:sp>
    </p:spTree>
    <p:extLst>
      <p:ext uri="{BB962C8B-B14F-4D97-AF65-F5344CB8AC3E}">
        <p14:creationId xmlns:p14="http://schemas.microsoft.com/office/powerpoint/2010/main" val="37110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תמונה 7"/>
          <p:cNvPicPr>
            <a:picLocks noChangeAspect="1"/>
          </p:cNvPicPr>
          <p:nvPr/>
        </p:nvPicPr>
        <p:blipFill>
          <a:blip r:embed="rId3"/>
          <a:stretch>
            <a:fillRect/>
          </a:stretch>
        </p:blipFill>
        <p:spPr>
          <a:xfrm>
            <a:off x="555710" y="473478"/>
            <a:ext cx="1091279" cy="1024217"/>
          </a:xfrm>
          <a:prstGeom prst="rect">
            <a:avLst/>
          </a:prstGeom>
        </p:spPr>
      </p:pic>
      <p:sp>
        <p:nvSpPr>
          <p:cNvPr id="5" name="Title 1">
            <a:extLst>
              <a:ext uri="{FF2B5EF4-FFF2-40B4-BE49-F238E27FC236}">
                <a16:creationId xmlns:a16="http://schemas.microsoft.com/office/drawing/2014/main" id="{DE6E83E1-46C4-FE20-06C6-FED4AB7B815D}"/>
              </a:ext>
            </a:extLst>
          </p:cNvPr>
          <p:cNvSpPr>
            <a:spLocks noGrp="1"/>
          </p:cNvSpPr>
          <p:nvPr>
            <p:ph type="title"/>
          </p:nvPr>
        </p:nvSpPr>
        <p:spPr>
          <a:xfrm>
            <a:off x="1829336" y="1557577"/>
            <a:ext cx="8718406" cy="682000"/>
          </a:xfrm>
        </p:spPr>
        <p:txBody>
          <a:bodyPr>
            <a:noAutofit/>
          </a:bodyPr>
          <a:lstStyle/>
          <a:p>
            <a:pPr algn="ctr"/>
            <a:r>
              <a:rPr lang="he-IL" sz="2400" dirty="0">
                <a:solidFill>
                  <a:srgbClr val="002060"/>
                </a:solidFill>
                <a:latin typeface="+mn-lt"/>
                <a:cs typeface="+mn-cs"/>
              </a:rPr>
              <a:t>רף הסיוע המקסימאלי פרוגרסיבי, תלוי בסוג הארגון </a:t>
            </a:r>
            <a:endParaRPr lang="en-US" dirty="0">
              <a:cs typeface="+mn-cs"/>
            </a:endParaRPr>
          </a:p>
        </p:txBody>
      </p:sp>
      <p:grpSp>
        <p:nvGrpSpPr>
          <p:cNvPr id="10" name="Group 24">
            <a:extLst>
              <a:ext uri="{FF2B5EF4-FFF2-40B4-BE49-F238E27FC236}">
                <a16:creationId xmlns:a16="http://schemas.microsoft.com/office/drawing/2014/main" id="{30DD0E56-5BCD-4800-BBF3-B378C45A349A}"/>
              </a:ext>
            </a:extLst>
          </p:cNvPr>
          <p:cNvGrpSpPr/>
          <p:nvPr/>
        </p:nvGrpSpPr>
        <p:grpSpPr>
          <a:xfrm>
            <a:off x="504550" y="2520951"/>
            <a:ext cx="10984879" cy="3310520"/>
            <a:chOff x="1960714" y="2119746"/>
            <a:chExt cx="7043711" cy="2147772"/>
          </a:xfrm>
        </p:grpSpPr>
        <p:pic>
          <p:nvPicPr>
            <p:cNvPr id="11" name="Graphic 2">
              <a:extLst>
                <a:ext uri="{FF2B5EF4-FFF2-40B4-BE49-F238E27FC236}">
                  <a16:creationId xmlns:a16="http://schemas.microsoft.com/office/drawing/2014/main" id="{48FDFE2F-0474-4CE5-1742-735F09446A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495034" y="2150828"/>
              <a:ext cx="1482847" cy="1843840"/>
            </a:xfrm>
            <a:prstGeom prst="rect">
              <a:avLst/>
            </a:prstGeom>
          </p:spPr>
        </p:pic>
        <p:pic>
          <p:nvPicPr>
            <p:cNvPr id="12" name="Graphic 3">
              <a:extLst>
                <a:ext uri="{FF2B5EF4-FFF2-40B4-BE49-F238E27FC236}">
                  <a16:creationId xmlns:a16="http://schemas.microsoft.com/office/drawing/2014/main" id="{622C5ACF-F949-0D36-EB65-89D92F929AD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384063" y="2119746"/>
              <a:ext cx="1482847" cy="1843840"/>
            </a:xfrm>
            <a:prstGeom prst="rect">
              <a:avLst/>
            </a:prstGeom>
          </p:spPr>
        </p:pic>
        <p:pic>
          <p:nvPicPr>
            <p:cNvPr id="13" name="Graphic 4">
              <a:extLst>
                <a:ext uri="{FF2B5EF4-FFF2-40B4-BE49-F238E27FC236}">
                  <a16:creationId xmlns:a16="http://schemas.microsoft.com/office/drawing/2014/main" id="{D470BD91-0407-B18D-CFD1-1FD2AFBB540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980078" y="2119746"/>
              <a:ext cx="1482847" cy="1843840"/>
            </a:xfrm>
            <a:prstGeom prst="rect">
              <a:avLst/>
            </a:prstGeom>
          </p:spPr>
        </p:pic>
        <p:sp>
          <p:nvSpPr>
            <p:cNvPr id="14" name="TextBox 10">
              <a:extLst>
                <a:ext uri="{FF2B5EF4-FFF2-40B4-BE49-F238E27FC236}">
                  <a16:creationId xmlns:a16="http://schemas.microsoft.com/office/drawing/2014/main" id="{ADC50C47-3FF5-3A03-A07F-661C4ADEAFDB}"/>
                </a:ext>
              </a:extLst>
            </p:cNvPr>
            <p:cNvSpPr txBox="1"/>
            <p:nvPr/>
          </p:nvSpPr>
          <p:spPr>
            <a:xfrm>
              <a:off x="7246552" y="3994668"/>
              <a:ext cx="1757873" cy="272850"/>
            </a:xfrm>
            <a:prstGeom prst="rect">
              <a:avLst/>
            </a:prstGeom>
            <a:noFill/>
          </p:spPr>
          <p:txBody>
            <a:bodyPr wrap="none" rtlCol="0">
              <a:spAutoFit/>
            </a:bodyPr>
            <a:lstStyle/>
            <a:p>
              <a:pPr algn="ctr" rtl="1"/>
              <a:r>
                <a:rPr lang="he-IL" sz="2133" b="1" dirty="0">
                  <a:solidFill>
                    <a:srgbClr val="002060"/>
                  </a:solidFill>
                  <a:latin typeface="Calibri" panose="020F0502020204030204" pitchFamily="34" charset="0"/>
                </a:rPr>
                <a:t>כל ארגון שאינו עסקי</a:t>
              </a:r>
              <a:endParaRPr lang="en-US" sz="2133" b="1" dirty="0">
                <a:solidFill>
                  <a:srgbClr val="002060"/>
                </a:solidFill>
                <a:latin typeface="Calibri" panose="020F0502020204030204" pitchFamily="34" charset="0"/>
              </a:endParaRPr>
            </a:p>
          </p:txBody>
        </p:sp>
        <p:sp>
          <p:nvSpPr>
            <p:cNvPr id="15" name="TextBox 11">
              <a:extLst>
                <a:ext uri="{FF2B5EF4-FFF2-40B4-BE49-F238E27FC236}">
                  <a16:creationId xmlns:a16="http://schemas.microsoft.com/office/drawing/2014/main" id="{2F466AEC-3FB7-6DFD-9F0F-8CE74F9496D2}"/>
                </a:ext>
              </a:extLst>
            </p:cNvPr>
            <p:cNvSpPr txBox="1"/>
            <p:nvPr/>
          </p:nvSpPr>
          <p:spPr>
            <a:xfrm>
              <a:off x="7161153" y="2366036"/>
              <a:ext cx="955522" cy="272850"/>
            </a:xfrm>
            <a:prstGeom prst="rect">
              <a:avLst/>
            </a:prstGeom>
            <a:noFill/>
          </p:spPr>
          <p:txBody>
            <a:bodyPr wrap="square" rtlCol="0">
              <a:spAutoFit/>
            </a:bodyPr>
            <a:lstStyle/>
            <a:p>
              <a:pPr algn="r"/>
              <a:r>
                <a:rPr lang="he-IL" sz="2133" dirty="0">
                  <a:latin typeface="Calibri" panose="020F0502020204030204" pitchFamily="34" charset="0"/>
                  <a:cs typeface="Calibri" panose="020F0502020204030204" pitchFamily="34" charset="0"/>
                </a:rPr>
                <a:t> </a:t>
              </a:r>
              <a:endParaRPr lang="en-US" sz="2133" dirty="0">
                <a:latin typeface="Calibri" panose="020F0502020204030204" pitchFamily="34" charset="0"/>
                <a:cs typeface="Calibri" panose="020F0502020204030204" pitchFamily="34" charset="0"/>
              </a:endParaRPr>
            </a:p>
          </p:txBody>
        </p:sp>
        <p:sp>
          <p:nvSpPr>
            <p:cNvPr id="16" name="TextBox 12">
              <a:extLst>
                <a:ext uri="{FF2B5EF4-FFF2-40B4-BE49-F238E27FC236}">
                  <a16:creationId xmlns:a16="http://schemas.microsoft.com/office/drawing/2014/main" id="{C41337F1-C3F4-D913-FB93-DE317B63967E}"/>
                </a:ext>
              </a:extLst>
            </p:cNvPr>
            <p:cNvSpPr txBox="1"/>
            <p:nvPr/>
          </p:nvSpPr>
          <p:spPr>
            <a:xfrm>
              <a:off x="7860522" y="2965400"/>
              <a:ext cx="729997" cy="485922"/>
            </a:xfrm>
            <a:prstGeom prst="rect">
              <a:avLst/>
            </a:prstGeom>
            <a:noFill/>
          </p:spPr>
          <p:txBody>
            <a:bodyPr wrap="none" rtlCol="0">
              <a:spAutoFit/>
            </a:bodyPr>
            <a:lstStyle/>
            <a:p>
              <a:r>
                <a:rPr lang="en-US" sz="4267" b="1" dirty="0">
                  <a:solidFill>
                    <a:schemeClr val="bg1"/>
                  </a:solidFill>
                  <a:latin typeface="Calibri" panose="020F0502020204030204" pitchFamily="34" charset="0"/>
                  <a:cs typeface="Calibri" panose="020F0502020204030204" pitchFamily="34" charset="0"/>
                </a:rPr>
                <a:t>90%</a:t>
              </a:r>
            </a:p>
          </p:txBody>
        </p:sp>
        <p:sp>
          <p:nvSpPr>
            <p:cNvPr id="17" name="Rectangle 13">
              <a:extLst>
                <a:ext uri="{FF2B5EF4-FFF2-40B4-BE49-F238E27FC236}">
                  <a16:creationId xmlns:a16="http://schemas.microsoft.com/office/drawing/2014/main" id="{88AAEAFA-2E4D-8FE9-EA0F-0C01587717BE}"/>
                </a:ext>
              </a:extLst>
            </p:cNvPr>
            <p:cNvSpPr/>
            <p:nvPr/>
          </p:nvSpPr>
          <p:spPr>
            <a:xfrm>
              <a:off x="7593387" y="3390374"/>
              <a:ext cx="1029449" cy="326055"/>
            </a:xfrm>
            <a:prstGeom prst="rect">
              <a:avLst/>
            </a:prstGeom>
            <a:noFill/>
          </p:spPr>
          <p:txBody>
            <a:bodyPr wrap="square" rtlCol="0">
              <a:spAutoFit/>
            </a:bodyPr>
            <a:lstStyle/>
            <a:p>
              <a:pPr algn="r"/>
              <a:r>
                <a:rPr lang="he-IL" sz="1333" b="1" dirty="0">
                  <a:solidFill>
                    <a:schemeClr val="bg1"/>
                  </a:solidFill>
                  <a:latin typeface="Calibri" panose="020F0502020204030204" pitchFamily="34" charset="0"/>
                </a:rPr>
                <a:t>מעלות 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sp>
          <p:nvSpPr>
            <p:cNvPr id="18" name="TextBox 15">
              <a:extLst>
                <a:ext uri="{FF2B5EF4-FFF2-40B4-BE49-F238E27FC236}">
                  <a16:creationId xmlns:a16="http://schemas.microsoft.com/office/drawing/2014/main" id="{EAB924C6-8331-4B7A-E173-E9A7760FA5EF}"/>
                </a:ext>
              </a:extLst>
            </p:cNvPr>
            <p:cNvSpPr txBox="1"/>
            <p:nvPr/>
          </p:nvSpPr>
          <p:spPr>
            <a:xfrm>
              <a:off x="4310902" y="4026917"/>
              <a:ext cx="2382821" cy="239612"/>
            </a:xfrm>
            <a:prstGeom prst="rect">
              <a:avLst/>
            </a:prstGeom>
            <a:noFill/>
          </p:spPr>
          <p:txBody>
            <a:bodyPr wrap="none" rtlCol="0">
              <a:spAutoFit/>
            </a:bodyPr>
            <a:lstStyle/>
            <a:p>
              <a:pPr algn="r" rtl="1"/>
              <a:r>
                <a:rPr lang="he-IL" b="1" dirty="0">
                  <a:solidFill>
                    <a:srgbClr val="002060"/>
                  </a:solidFill>
                  <a:latin typeface="Calibri" panose="020F0502020204030204" pitchFamily="34" charset="0"/>
                </a:rPr>
                <a:t>ארגון עסקי שלא משלב ייצור מוצר</a:t>
              </a:r>
              <a:endParaRPr lang="en-US" b="1" dirty="0">
                <a:solidFill>
                  <a:srgbClr val="002060"/>
                </a:solidFill>
                <a:latin typeface="Calibri" panose="020F0502020204030204" pitchFamily="34" charset="0"/>
              </a:endParaRPr>
            </a:p>
          </p:txBody>
        </p:sp>
        <p:sp>
          <p:nvSpPr>
            <p:cNvPr id="19" name="TextBox 16">
              <a:extLst>
                <a:ext uri="{FF2B5EF4-FFF2-40B4-BE49-F238E27FC236}">
                  <a16:creationId xmlns:a16="http://schemas.microsoft.com/office/drawing/2014/main" id="{25FA8860-BCAE-759E-1F39-F9540078D48A}"/>
                </a:ext>
              </a:extLst>
            </p:cNvPr>
            <p:cNvSpPr txBox="1"/>
            <p:nvPr/>
          </p:nvSpPr>
          <p:spPr>
            <a:xfrm>
              <a:off x="4486025" y="2366036"/>
              <a:ext cx="1266508" cy="299515"/>
            </a:xfrm>
            <a:prstGeom prst="rect">
              <a:avLst/>
            </a:prstGeom>
            <a:noFill/>
          </p:spPr>
          <p:txBody>
            <a:bodyPr wrap="square" rtlCol="0">
              <a:spAutoFit/>
            </a:bodyPr>
            <a:lstStyle/>
            <a:p>
              <a:pPr algn="r"/>
              <a:r>
                <a:rPr lang="he-IL" sz="2400"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p:txBody>
        </p:sp>
        <p:sp>
          <p:nvSpPr>
            <p:cNvPr id="20" name="TextBox 17">
              <a:extLst>
                <a:ext uri="{FF2B5EF4-FFF2-40B4-BE49-F238E27FC236}">
                  <a16:creationId xmlns:a16="http://schemas.microsoft.com/office/drawing/2014/main" id="{896CEE63-B995-33E3-442F-00A551A8A59A}"/>
                </a:ext>
              </a:extLst>
            </p:cNvPr>
            <p:cNvSpPr txBox="1"/>
            <p:nvPr/>
          </p:nvSpPr>
          <p:spPr>
            <a:xfrm>
              <a:off x="5517731" y="2981968"/>
              <a:ext cx="729997" cy="485922"/>
            </a:xfrm>
            <a:prstGeom prst="rect">
              <a:avLst/>
            </a:prstGeom>
            <a:noFill/>
          </p:spPr>
          <p:txBody>
            <a:bodyPr wrap="none" rtlCol="0">
              <a:spAutoFit/>
            </a:bodyPr>
            <a:lstStyle/>
            <a:p>
              <a:r>
                <a:rPr lang="en-US" sz="4267" b="1" dirty="0">
                  <a:solidFill>
                    <a:schemeClr val="bg1"/>
                  </a:solidFill>
                  <a:latin typeface="Calibri" panose="020F0502020204030204" pitchFamily="34" charset="0"/>
                  <a:cs typeface="Calibri" panose="020F0502020204030204" pitchFamily="34" charset="0"/>
                </a:rPr>
                <a:t>70%</a:t>
              </a:r>
            </a:p>
          </p:txBody>
        </p:sp>
        <p:sp>
          <p:nvSpPr>
            <p:cNvPr id="21" name="Rectangle 18">
              <a:extLst>
                <a:ext uri="{FF2B5EF4-FFF2-40B4-BE49-F238E27FC236}">
                  <a16:creationId xmlns:a16="http://schemas.microsoft.com/office/drawing/2014/main" id="{C6182649-B5E2-85C1-BD1B-6014E257AFC5}"/>
                </a:ext>
              </a:extLst>
            </p:cNvPr>
            <p:cNvSpPr/>
            <p:nvPr/>
          </p:nvSpPr>
          <p:spPr>
            <a:xfrm>
              <a:off x="5250596" y="3406942"/>
              <a:ext cx="1029449" cy="326055"/>
            </a:xfrm>
            <a:prstGeom prst="rect">
              <a:avLst/>
            </a:prstGeom>
            <a:noFill/>
          </p:spPr>
          <p:txBody>
            <a:bodyPr wrap="square" rtlCol="0">
              <a:spAutoFit/>
            </a:bodyPr>
            <a:lstStyle/>
            <a:p>
              <a:pPr algn="r"/>
              <a:r>
                <a:rPr lang="he-IL" sz="1333" b="1" dirty="0">
                  <a:solidFill>
                    <a:schemeClr val="bg1"/>
                  </a:solidFill>
                  <a:latin typeface="Calibri" panose="020F0502020204030204" pitchFamily="34" charset="0"/>
                </a:rPr>
                <a:t>מעלות 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sp>
          <p:nvSpPr>
            <p:cNvPr id="23" name="TextBox 20">
              <a:extLst>
                <a:ext uri="{FF2B5EF4-FFF2-40B4-BE49-F238E27FC236}">
                  <a16:creationId xmlns:a16="http://schemas.microsoft.com/office/drawing/2014/main" id="{B27D82D9-D6A2-EBD3-B066-58DE332B3710}"/>
                </a:ext>
              </a:extLst>
            </p:cNvPr>
            <p:cNvSpPr txBox="1"/>
            <p:nvPr/>
          </p:nvSpPr>
          <p:spPr>
            <a:xfrm>
              <a:off x="1960714" y="4000252"/>
              <a:ext cx="2171079" cy="239612"/>
            </a:xfrm>
            <a:prstGeom prst="rect">
              <a:avLst/>
            </a:prstGeom>
            <a:noFill/>
          </p:spPr>
          <p:txBody>
            <a:bodyPr wrap="none" rtlCol="0">
              <a:spAutoFit/>
            </a:bodyPr>
            <a:lstStyle/>
            <a:p>
              <a:pPr algn="r" rtl="1"/>
              <a:r>
                <a:rPr lang="he-IL" b="1" dirty="0">
                  <a:solidFill>
                    <a:srgbClr val="002060"/>
                  </a:solidFill>
                  <a:latin typeface="Calibri" panose="020F0502020204030204" pitchFamily="34" charset="0"/>
                </a:rPr>
                <a:t>ארגון עסקי המשלב ייצור מוצר</a:t>
              </a:r>
              <a:r>
                <a:rPr lang="he-IL" b="1" dirty="0">
                  <a:latin typeface="Calibri" panose="020F0502020204030204" pitchFamily="34" charset="0"/>
                </a:rPr>
                <a:t> </a:t>
              </a:r>
              <a:endParaRPr lang="en-US" b="1" dirty="0">
                <a:latin typeface="Calibri" panose="020F0502020204030204" pitchFamily="34" charset="0"/>
              </a:endParaRPr>
            </a:p>
          </p:txBody>
        </p:sp>
        <p:sp>
          <p:nvSpPr>
            <p:cNvPr id="25" name="TextBox 21">
              <a:extLst>
                <a:ext uri="{FF2B5EF4-FFF2-40B4-BE49-F238E27FC236}">
                  <a16:creationId xmlns:a16="http://schemas.microsoft.com/office/drawing/2014/main" id="{41831F52-31B0-C6D5-F951-F1A9A4A4EE15}"/>
                </a:ext>
              </a:extLst>
            </p:cNvPr>
            <p:cNvSpPr txBox="1"/>
            <p:nvPr/>
          </p:nvSpPr>
          <p:spPr>
            <a:xfrm>
              <a:off x="2336599" y="2373806"/>
              <a:ext cx="871145" cy="272850"/>
            </a:xfrm>
            <a:prstGeom prst="rect">
              <a:avLst/>
            </a:prstGeom>
            <a:noFill/>
          </p:spPr>
          <p:txBody>
            <a:bodyPr wrap="square" rtlCol="0">
              <a:spAutoFit/>
            </a:bodyPr>
            <a:lstStyle/>
            <a:p>
              <a:pPr algn="r"/>
              <a:endParaRPr lang="en-US" sz="2133" dirty="0">
                <a:latin typeface="Calibri" panose="020F0502020204030204" pitchFamily="34" charset="0"/>
                <a:cs typeface="Calibri" panose="020F0502020204030204" pitchFamily="34" charset="0"/>
              </a:endParaRPr>
            </a:p>
          </p:txBody>
        </p:sp>
        <p:sp>
          <p:nvSpPr>
            <p:cNvPr id="27" name="TextBox 22">
              <a:extLst>
                <a:ext uri="{FF2B5EF4-FFF2-40B4-BE49-F238E27FC236}">
                  <a16:creationId xmlns:a16="http://schemas.microsoft.com/office/drawing/2014/main" id="{49C9B67B-32D9-8CF6-6628-7ED5CEF1615F}"/>
                </a:ext>
              </a:extLst>
            </p:cNvPr>
            <p:cNvSpPr txBox="1"/>
            <p:nvPr/>
          </p:nvSpPr>
          <p:spPr>
            <a:xfrm>
              <a:off x="2930002" y="2959358"/>
              <a:ext cx="729997" cy="485922"/>
            </a:xfrm>
            <a:prstGeom prst="rect">
              <a:avLst/>
            </a:prstGeom>
            <a:noFill/>
          </p:spPr>
          <p:txBody>
            <a:bodyPr wrap="none" rtlCol="0">
              <a:spAutoFit/>
            </a:bodyPr>
            <a:lstStyle/>
            <a:p>
              <a:r>
                <a:rPr lang="en-US" sz="4267" b="1" dirty="0">
                  <a:solidFill>
                    <a:schemeClr val="bg1"/>
                  </a:solidFill>
                  <a:latin typeface="Calibri" panose="020F0502020204030204" pitchFamily="34" charset="0"/>
                  <a:cs typeface="Calibri" panose="020F0502020204030204" pitchFamily="34" charset="0"/>
                </a:rPr>
                <a:t>50%</a:t>
              </a:r>
            </a:p>
          </p:txBody>
        </p:sp>
        <p:sp>
          <p:nvSpPr>
            <p:cNvPr id="28" name="Rectangle 23">
              <a:extLst>
                <a:ext uri="{FF2B5EF4-FFF2-40B4-BE49-F238E27FC236}">
                  <a16:creationId xmlns:a16="http://schemas.microsoft.com/office/drawing/2014/main" id="{455EACA4-59D3-BB6F-558B-3FBEF3E7A4F4}"/>
                </a:ext>
              </a:extLst>
            </p:cNvPr>
            <p:cNvSpPr/>
            <p:nvPr/>
          </p:nvSpPr>
          <p:spPr>
            <a:xfrm>
              <a:off x="2810192" y="3406942"/>
              <a:ext cx="1029449" cy="326055"/>
            </a:xfrm>
            <a:prstGeom prst="rect">
              <a:avLst/>
            </a:prstGeom>
            <a:noFill/>
          </p:spPr>
          <p:txBody>
            <a:bodyPr wrap="square" rtlCol="0">
              <a:spAutoFit/>
            </a:bodyPr>
            <a:lstStyle/>
            <a:p>
              <a:pPr algn="r"/>
              <a:r>
                <a:rPr lang="he-IL" sz="1333" b="1" dirty="0">
                  <a:solidFill>
                    <a:schemeClr val="bg1"/>
                  </a:solidFill>
                  <a:latin typeface="Calibri" panose="020F0502020204030204" pitchFamily="34" charset="0"/>
                </a:rPr>
                <a:t>מעלות 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grpSp>
      <p:sp>
        <p:nvSpPr>
          <p:cNvPr id="29" name="כוכב: 7 פינות 28">
            <a:extLst>
              <a:ext uri="{FF2B5EF4-FFF2-40B4-BE49-F238E27FC236}">
                <a16:creationId xmlns:a16="http://schemas.microsoft.com/office/drawing/2014/main" id="{AE39D96C-0A2C-1C03-A942-6620D4C8B5EB}"/>
              </a:ext>
            </a:extLst>
          </p:cNvPr>
          <p:cNvSpPr/>
          <p:nvPr/>
        </p:nvSpPr>
        <p:spPr>
          <a:xfrm>
            <a:off x="10519837" y="3041999"/>
            <a:ext cx="581411" cy="428060"/>
          </a:xfrm>
          <a:prstGeom prst="star7">
            <a:avLst>
              <a:gd name="adj" fmla="val 34601"/>
              <a:gd name="hf" fmla="val 102572"/>
              <a:gd name="vf" fmla="val 10521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30" name="כוכב: 7 פינות 29">
            <a:extLst>
              <a:ext uri="{FF2B5EF4-FFF2-40B4-BE49-F238E27FC236}">
                <a16:creationId xmlns:a16="http://schemas.microsoft.com/office/drawing/2014/main" id="{BAC84003-89D6-411C-981A-54349FBA90C1}"/>
              </a:ext>
            </a:extLst>
          </p:cNvPr>
          <p:cNvSpPr/>
          <p:nvPr/>
        </p:nvSpPr>
        <p:spPr>
          <a:xfrm>
            <a:off x="6652023" y="3137563"/>
            <a:ext cx="727893" cy="41932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31" name="כוכב: 7 פינות 30">
            <a:extLst>
              <a:ext uri="{FF2B5EF4-FFF2-40B4-BE49-F238E27FC236}">
                <a16:creationId xmlns:a16="http://schemas.microsoft.com/office/drawing/2014/main" id="{7F4EE2F6-409D-5EFC-B298-1693A0C5B7C2}"/>
              </a:ext>
            </a:extLst>
          </p:cNvPr>
          <p:cNvSpPr/>
          <p:nvPr/>
        </p:nvSpPr>
        <p:spPr>
          <a:xfrm>
            <a:off x="2702805" y="3137563"/>
            <a:ext cx="562683" cy="454621"/>
          </a:xfrm>
          <a:prstGeom prst="star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32" name="כותרת 1">
            <a:extLst>
              <a:ext uri="{FF2B5EF4-FFF2-40B4-BE49-F238E27FC236}">
                <a16:creationId xmlns:a16="http://schemas.microsoft.com/office/drawing/2014/main" id="{E806D744-20BC-F948-3248-E3396A417A4C}"/>
              </a:ext>
            </a:extLst>
          </p:cNvPr>
          <p:cNvSpPr txBox="1">
            <a:spLocks/>
          </p:cNvSpPr>
          <p:nvPr/>
        </p:nvSpPr>
        <p:spPr>
          <a:xfrm>
            <a:off x="853440" y="322806"/>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ctr" rtl="0"/>
            <a:r>
              <a:rPr lang="he-IL" sz="4400" b="1" dirty="0">
                <a:solidFill>
                  <a:srgbClr val="0070C0"/>
                </a:solidFill>
              </a:rPr>
              <a:t>גובה הסיוע</a:t>
            </a:r>
            <a:endParaRPr lang="en-US" sz="4400" b="1" dirty="0">
              <a:solidFill>
                <a:srgbClr val="0070C0"/>
              </a:solidFill>
            </a:endParaRPr>
          </a:p>
        </p:txBody>
      </p:sp>
    </p:spTree>
    <p:extLst>
      <p:ext uri="{BB962C8B-B14F-4D97-AF65-F5344CB8AC3E}">
        <p14:creationId xmlns:p14="http://schemas.microsoft.com/office/powerpoint/2010/main" val="235570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תמונה 32" descr="תמונה שמכילה אדם, צעירים, ילד, נדנדה&#10;&#10;התיאור נוצר באופן אוטומטי">
            <a:extLst>
              <a:ext uri="{FF2B5EF4-FFF2-40B4-BE49-F238E27FC236}">
                <a16:creationId xmlns:a16="http://schemas.microsoft.com/office/drawing/2014/main" id="{4550FEC5-A7A1-458F-AE97-4C191310C179}"/>
              </a:ext>
            </a:extLst>
          </p:cNvPr>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flipH="1">
            <a:off x="6642170" y="1592263"/>
            <a:ext cx="2050158" cy="2050158"/>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p:spPr>
      </p:pic>
      <p:sp>
        <p:nvSpPr>
          <p:cNvPr id="7" name="אליפסה 6">
            <a:extLst>
              <a:ext uri="{FF2B5EF4-FFF2-40B4-BE49-F238E27FC236}">
                <a16:creationId xmlns:a16="http://schemas.microsoft.com/office/drawing/2014/main" id="{A3E51917-7591-4B48-8C0D-2ABA9AE08740}"/>
              </a:ext>
            </a:extLst>
          </p:cNvPr>
          <p:cNvSpPr>
            <a:spLocks noChangeAspect="1"/>
          </p:cNvSpPr>
          <p:nvPr/>
        </p:nvSpPr>
        <p:spPr>
          <a:xfrm>
            <a:off x="8273386" y="2845566"/>
            <a:ext cx="1318269" cy="1318269"/>
          </a:xfrm>
          <a:prstGeom prst="ellipse">
            <a:avLst/>
          </a:prstGeom>
          <a:solidFill>
            <a:schemeClr val="accent2">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2" name="כותרת 1">
            <a:extLst>
              <a:ext uri="{FF2B5EF4-FFF2-40B4-BE49-F238E27FC236}">
                <a16:creationId xmlns:a16="http://schemas.microsoft.com/office/drawing/2014/main" id="{C7A666C9-FE4E-43B4-AF99-21E1FC21FEF2}"/>
              </a:ext>
            </a:extLst>
          </p:cNvPr>
          <p:cNvSpPr>
            <a:spLocks noGrp="1"/>
          </p:cNvSpPr>
          <p:nvPr>
            <p:ph type="title"/>
          </p:nvPr>
        </p:nvSpPr>
        <p:spPr>
          <a:xfrm>
            <a:off x="2767575" y="4564686"/>
            <a:ext cx="6656850" cy="1504084"/>
          </a:xfrm>
        </p:spPr>
        <p:txBody>
          <a:bodyPr>
            <a:normAutofit/>
          </a:bodyPr>
          <a:lstStyle/>
          <a:p>
            <a:r>
              <a:rPr lang="he-IL" sz="4400" b="1" dirty="0">
                <a:cs typeface="+mn-cs"/>
              </a:rPr>
              <a:t>הירשמו לקהילת הקרנות</a:t>
            </a:r>
            <a:endParaRPr lang="en-US" sz="4400" b="1" dirty="0">
              <a:cs typeface="+mn-cs"/>
            </a:endParaRPr>
          </a:p>
        </p:txBody>
      </p:sp>
      <p:sp>
        <p:nvSpPr>
          <p:cNvPr id="26" name="אליפסה 25">
            <a:extLst>
              <a:ext uri="{FF2B5EF4-FFF2-40B4-BE49-F238E27FC236}">
                <a16:creationId xmlns:a16="http://schemas.microsoft.com/office/drawing/2014/main" id="{7984E5DC-4CFA-415A-97CE-64A854005703}"/>
              </a:ext>
            </a:extLst>
          </p:cNvPr>
          <p:cNvSpPr>
            <a:spLocks noChangeAspect="1"/>
          </p:cNvSpPr>
          <p:nvPr/>
        </p:nvSpPr>
        <p:spPr>
          <a:xfrm>
            <a:off x="4208387" y="2685588"/>
            <a:ext cx="1060703" cy="1060703"/>
          </a:xfrm>
          <a:prstGeom prst="ellipse">
            <a:avLst/>
          </a:prstGeom>
          <a:solidFill>
            <a:schemeClr val="accent5">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30" name="אליפסה 29">
            <a:extLst>
              <a:ext uri="{FF2B5EF4-FFF2-40B4-BE49-F238E27FC236}">
                <a16:creationId xmlns:a16="http://schemas.microsoft.com/office/drawing/2014/main" id="{847BE1AB-05F0-44B8-93BF-198768B8B7AB}"/>
              </a:ext>
            </a:extLst>
          </p:cNvPr>
          <p:cNvSpPr>
            <a:spLocks noChangeAspect="1"/>
          </p:cNvSpPr>
          <p:nvPr/>
        </p:nvSpPr>
        <p:spPr>
          <a:xfrm>
            <a:off x="9114100" y="1520825"/>
            <a:ext cx="751509" cy="751509"/>
          </a:xfrm>
          <a:prstGeom prst="ellipse">
            <a:avLst/>
          </a:prstGeom>
          <a:solidFill>
            <a:schemeClr val="accent6">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32" name="אליפסה 31">
            <a:extLst>
              <a:ext uri="{FF2B5EF4-FFF2-40B4-BE49-F238E27FC236}">
                <a16:creationId xmlns:a16="http://schemas.microsoft.com/office/drawing/2014/main" id="{91C8EE8C-1747-4EAD-A343-68864D258AEC}"/>
              </a:ext>
            </a:extLst>
          </p:cNvPr>
          <p:cNvSpPr>
            <a:spLocks noChangeAspect="1"/>
          </p:cNvSpPr>
          <p:nvPr/>
        </p:nvSpPr>
        <p:spPr>
          <a:xfrm>
            <a:off x="7851660" y="4354287"/>
            <a:ext cx="330709" cy="330709"/>
          </a:xfrm>
          <a:prstGeom prst="ellipse">
            <a:avLst/>
          </a:prstGeom>
          <a:solidFill>
            <a:schemeClr val="accent4">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grpSp>
        <p:nvGrpSpPr>
          <p:cNvPr id="5" name="קבוצה 4">
            <a:extLst>
              <a:ext uri="{FF2B5EF4-FFF2-40B4-BE49-F238E27FC236}">
                <a16:creationId xmlns:a16="http://schemas.microsoft.com/office/drawing/2014/main" id="{F6F1FD5F-2668-4B04-B6BC-BC3778C83E77}"/>
              </a:ext>
            </a:extLst>
          </p:cNvPr>
          <p:cNvGrpSpPr/>
          <p:nvPr/>
        </p:nvGrpSpPr>
        <p:grpSpPr>
          <a:xfrm>
            <a:off x="4911181" y="2423760"/>
            <a:ext cx="2369639" cy="2369639"/>
            <a:chOff x="4715992" y="3489479"/>
            <a:chExt cx="2989504" cy="2989504"/>
          </a:xfrm>
        </p:grpSpPr>
        <p:sp>
          <p:nvSpPr>
            <p:cNvPr id="4" name="אליפסה 3">
              <a:extLst>
                <a:ext uri="{FF2B5EF4-FFF2-40B4-BE49-F238E27FC236}">
                  <a16:creationId xmlns:a16="http://schemas.microsoft.com/office/drawing/2014/main" id="{2C8FCAB0-B607-4E3D-B874-0F7E562A5EE9}"/>
                </a:ext>
              </a:extLst>
            </p:cNvPr>
            <p:cNvSpPr>
              <a:spLocks noChangeAspect="1"/>
            </p:cNvSpPr>
            <p:nvPr/>
          </p:nvSpPr>
          <p:spPr>
            <a:xfrm>
              <a:off x="4715992" y="3489479"/>
              <a:ext cx="2989504" cy="298950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endParaRPr lang="en-US" b="1">
                <a:solidFill>
                  <a:schemeClr val="tx1"/>
                </a:solidFill>
              </a:endParaRPr>
            </a:p>
          </p:txBody>
        </p:sp>
        <p:pic>
          <p:nvPicPr>
            <p:cNvPr id="3" name="תמונה 2">
              <a:extLst>
                <a:ext uri="{FF2B5EF4-FFF2-40B4-BE49-F238E27FC236}">
                  <a16:creationId xmlns:a16="http://schemas.microsoft.com/office/drawing/2014/main" id="{E75ACAF4-8456-495B-897E-F7C9E0D42B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9018" y="4021624"/>
              <a:ext cx="1943452" cy="2008062"/>
            </a:xfrm>
            <a:prstGeom prst="rect">
              <a:avLst/>
            </a:prstGeom>
          </p:spPr>
        </p:pic>
      </p:grpSp>
      <p:sp>
        <p:nvSpPr>
          <p:cNvPr id="9" name="אליפסה 8">
            <a:extLst>
              <a:ext uri="{FF2B5EF4-FFF2-40B4-BE49-F238E27FC236}">
                <a16:creationId xmlns:a16="http://schemas.microsoft.com/office/drawing/2014/main" id="{94763E9E-C296-4996-A4FC-AC0AA492B4F5}"/>
              </a:ext>
            </a:extLst>
          </p:cNvPr>
          <p:cNvSpPr>
            <a:spLocks noChangeAspect="1"/>
          </p:cNvSpPr>
          <p:nvPr/>
        </p:nvSpPr>
        <p:spPr>
          <a:xfrm>
            <a:off x="10452692" y="2172381"/>
            <a:ext cx="1583539" cy="1583539"/>
          </a:xfrm>
          <a:prstGeom prst="ellipse">
            <a:avLst/>
          </a:prstGeom>
          <a:solidFill>
            <a:schemeClr val="accent3">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11" name="אליפסה 10">
            <a:extLst>
              <a:ext uri="{FF2B5EF4-FFF2-40B4-BE49-F238E27FC236}">
                <a16:creationId xmlns:a16="http://schemas.microsoft.com/office/drawing/2014/main" id="{024BD78B-C7F0-4397-B02D-7855470DD887}"/>
              </a:ext>
            </a:extLst>
          </p:cNvPr>
          <p:cNvSpPr>
            <a:spLocks noChangeAspect="1"/>
          </p:cNvSpPr>
          <p:nvPr/>
        </p:nvSpPr>
        <p:spPr>
          <a:xfrm>
            <a:off x="1606386" y="2391096"/>
            <a:ext cx="1285590" cy="1285590"/>
          </a:xfrm>
          <a:prstGeom prst="ellipse">
            <a:avLst/>
          </a:prstGeom>
          <a:solidFill>
            <a:schemeClr val="accent4">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pic>
        <p:nvPicPr>
          <p:cNvPr id="31" name="תמונה 30" descr="תמונה שמכילה חוץ, אופניים, איש, אש&#10;&#10;התיאור נוצר באופן אוטומטי">
            <a:extLst>
              <a:ext uri="{FF2B5EF4-FFF2-40B4-BE49-F238E27FC236}">
                <a16:creationId xmlns:a16="http://schemas.microsoft.com/office/drawing/2014/main" id="{35A28F84-C16F-4244-86FB-63344C8C48BC}"/>
              </a:ext>
            </a:extLst>
          </p:cNvPr>
          <p:cNvPicPr>
            <a:picLocks noChangeAspect="1"/>
          </p:cNvPicPr>
          <p:nvPr/>
        </p:nvPicPr>
        <p:blipFill>
          <a:blip r:embed="rId5" cstate="screen">
            <a:grayscl/>
            <a:extLst>
              <a:ext uri="{28A0092B-C50C-407E-A947-70E740481C1C}">
                <a14:useLocalDpi xmlns:a14="http://schemas.microsoft.com/office/drawing/2010/main"/>
              </a:ext>
            </a:extLst>
          </a:blip>
          <a:srcRect/>
          <a:stretch>
            <a:fillRect/>
          </a:stretch>
        </p:blipFill>
        <p:spPr>
          <a:xfrm>
            <a:off x="2799335" y="3126776"/>
            <a:ext cx="1390515" cy="1389872"/>
          </a:xfrm>
          <a:custGeom>
            <a:avLst/>
            <a:gdLst>
              <a:gd name="connsiteX0" fmla="*/ 1260000 w 2520000"/>
              <a:gd name="connsiteY0" fmla="*/ 0 h 2518835"/>
              <a:gd name="connsiteX1" fmla="*/ 2520000 w 2520000"/>
              <a:gd name="connsiteY1" fmla="*/ 1260000 h 2518835"/>
              <a:gd name="connsiteX2" fmla="*/ 1388828 w 2520000"/>
              <a:gd name="connsiteY2" fmla="*/ 2513495 h 2518835"/>
              <a:gd name="connsiteX3" fmla="*/ 1283071 w 2520000"/>
              <a:gd name="connsiteY3" fmla="*/ 2518835 h 2518835"/>
              <a:gd name="connsiteX4" fmla="*/ 1236929 w 2520000"/>
              <a:gd name="connsiteY4" fmla="*/ 2518835 h 2518835"/>
              <a:gd name="connsiteX5" fmla="*/ 1131172 w 2520000"/>
              <a:gd name="connsiteY5" fmla="*/ 2513495 h 2518835"/>
              <a:gd name="connsiteX6" fmla="*/ 0 w 2520000"/>
              <a:gd name="connsiteY6" fmla="*/ 1260000 h 2518835"/>
              <a:gd name="connsiteX7" fmla="*/ 1260000 w 2520000"/>
              <a:gd name="connsiteY7" fmla="*/ 0 h 251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0" h="2518835">
                <a:moveTo>
                  <a:pt x="1260000" y="0"/>
                </a:moveTo>
                <a:cubicBezTo>
                  <a:pt x="1955879" y="0"/>
                  <a:pt x="2520000" y="564121"/>
                  <a:pt x="2520000" y="1260000"/>
                </a:cubicBezTo>
                <a:cubicBezTo>
                  <a:pt x="2520000" y="1912387"/>
                  <a:pt x="2024191" y="2448970"/>
                  <a:pt x="1388828" y="2513495"/>
                </a:cubicBezTo>
                <a:lnTo>
                  <a:pt x="1283071" y="2518835"/>
                </a:lnTo>
                <a:lnTo>
                  <a:pt x="1236929" y="2518835"/>
                </a:lnTo>
                <a:lnTo>
                  <a:pt x="1131172" y="2513495"/>
                </a:lnTo>
                <a:cubicBezTo>
                  <a:pt x="495810" y="2448970"/>
                  <a:pt x="0" y="1912387"/>
                  <a:pt x="0" y="1260000"/>
                </a:cubicBezTo>
                <a:cubicBezTo>
                  <a:pt x="0" y="564121"/>
                  <a:pt x="564121" y="0"/>
                  <a:pt x="1260000" y="0"/>
                </a:cubicBezTo>
                <a:close/>
              </a:path>
            </a:pathLst>
          </a:custGeom>
        </p:spPr>
      </p:pic>
      <p:sp>
        <p:nvSpPr>
          <p:cNvPr id="17" name="אליפסה 16">
            <a:extLst>
              <a:ext uri="{FF2B5EF4-FFF2-40B4-BE49-F238E27FC236}">
                <a16:creationId xmlns:a16="http://schemas.microsoft.com/office/drawing/2014/main" id="{722E839B-6C28-4A99-95DE-CE13C244F299}"/>
              </a:ext>
            </a:extLst>
          </p:cNvPr>
          <p:cNvSpPr>
            <a:spLocks noChangeAspect="1"/>
          </p:cNvSpPr>
          <p:nvPr/>
        </p:nvSpPr>
        <p:spPr>
          <a:xfrm>
            <a:off x="947538" y="3548914"/>
            <a:ext cx="330709" cy="330709"/>
          </a:xfrm>
          <a:prstGeom prst="ellipse">
            <a:avLst/>
          </a:prstGeom>
          <a:solidFill>
            <a:schemeClr val="accent6">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Tree>
    <p:extLst>
      <p:ext uri="{BB962C8B-B14F-4D97-AF65-F5344CB8AC3E}">
        <p14:creationId xmlns:p14="http://schemas.microsoft.com/office/powerpoint/2010/main" val="3926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DF11194-2C6E-4E3E-BCBF-125AD26A6261}"/>
              </a:ext>
            </a:extLst>
          </p:cNvPr>
          <p:cNvSpPr>
            <a:spLocks noGrp="1"/>
          </p:cNvSpPr>
          <p:nvPr>
            <p:ph type="title"/>
          </p:nvPr>
        </p:nvSpPr>
        <p:spPr>
          <a:xfrm>
            <a:off x="838200" y="240337"/>
            <a:ext cx="10919388" cy="1137153"/>
          </a:xfrm>
        </p:spPr>
        <p:txBody>
          <a:bodyPr>
            <a:normAutofit fontScale="90000"/>
          </a:bodyPr>
          <a:lstStyle/>
          <a:p>
            <a:pPr algn="ctr">
              <a:lnSpc>
                <a:spcPct val="150000"/>
              </a:lnSpc>
            </a:pPr>
            <a:r>
              <a:rPr lang="he-IL" sz="3200" dirty="0">
                <a:solidFill>
                  <a:srgbClr val="0070C0"/>
                </a:solidFill>
                <a:latin typeface="Segoe UI Semibold" panose="020B0702040204020203" pitchFamily="34" charset="0"/>
                <a:cs typeface="Segoe UI Semibold" panose="020B0702040204020203" pitchFamily="34" charset="0"/>
              </a:rPr>
              <a:t>חמש קרנות </a:t>
            </a:r>
            <a:r>
              <a:rPr lang="he-IL" sz="3200" b="1" dirty="0">
                <a:solidFill>
                  <a:srgbClr val="0070C0"/>
                </a:solidFill>
                <a:latin typeface="Segoe UI Semibold" panose="020B0702040204020203" pitchFamily="34" charset="0"/>
                <a:cs typeface="Segoe UI Semibold" panose="020B0702040204020203" pitchFamily="34" charset="0"/>
              </a:rPr>
              <a:t/>
            </a:r>
            <a:br>
              <a:rPr lang="he-IL" sz="3200" b="1" dirty="0">
                <a:solidFill>
                  <a:srgbClr val="0070C0"/>
                </a:solidFill>
                <a:latin typeface="Segoe UI Semibold" panose="020B0702040204020203" pitchFamily="34" charset="0"/>
                <a:cs typeface="Segoe UI Semibold" panose="020B0702040204020203" pitchFamily="34" charset="0"/>
              </a:rPr>
            </a:br>
            <a:r>
              <a:rPr lang="he-IL" sz="1600" b="1" dirty="0">
                <a:solidFill>
                  <a:srgbClr val="0070C0"/>
                </a:solidFill>
                <a:latin typeface="Segoe UI Semibold" panose="020B0702040204020203" pitchFamily="34" charset="0"/>
                <a:cs typeface="Segoe UI Semibold" panose="020B0702040204020203" pitchFamily="34" charset="0"/>
              </a:rPr>
              <a:t>פועלות מכוח חוק הביטוח הלאומי ובכפוף לתקנות ואישור הועדות </a:t>
            </a:r>
            <a:br>
              <a:rPr lang="he-IL" sz="1600" b="1" dirty="0">
                <a:solidFill>
                  <a:srgbClr val="0070C0"/>
                </a:solidFill>
                <a:latin typeface="Segoe UI Semibold" panose="020B0702040204020203" pitchFamily="34" charset="0"/>
                <a:cs typeface="Segoe UI Semibold" panose="020B0702040204020203" pitchFamily="34" charset="0"/>
              </a:rPr>
            </a:br>
            <a:r>
              <a:rPr lang="he-IL" sz="1600" b="1" dirty="0">
                <a:solidFill>
                  <a:srgbClr val="0070C0"/>
                </a:solidFill>
                <a:latin typeface="Segoe UI Semibold" panose="020B0702040204020203" pitchFamily="34" charset="0"/>
                <a:cs typeface="Segoe UI Semibold" panose="020B0702040204020203" pitchFamily="34" charset="0"/>
              </a:rPr>
              <a:t>תקציב כולל 294 מיליון ש"ח</a:t>
            </a:r>
            <a:endParaRPr lang="en-IL" b="1" dirty="0">
              <a:solidFill>
                <a:srgbClr val="0070C0"/>
              </a:solidFill>
              <a:latin typeface="Segoe UI Semibold" panose="020B0702040204020203" pitchFamily="34" charset="0"/>
              <a:cs typeface="Segoe UI Semibold" panose="020B0702040204020203" pitchFamily="34" charset="0"/>
            </a:endParaRPr>
          </a:p>
        </p:txBody>
      </p:sp>
      <p:sp>
        <p:nvSpPr>
          <p:cNvPr id="42" name="תיבת טקסט 41">
            <a:extLst>
              <a:ext uri="{FF2B5EF4-FFF2-40B4-BE49-F238E27FC236}">
                <a16:creationId xmlns:a16="http://schemas.microsoft.com/office/drawing/2014/main" id="{2FAA09A3-C098-4965-A4B5-F9441DCE77B1}"/>
              </a:ext>
            </a:extLst>
          </p:cNvPr>
          <p:cNvSpPr txBox="1"/>
          <p:nvPr/>
        </p:nvSpPr>
        <p:spPr>
          <a:xfrm>
            <a:off x="10322243" y="3541633"/>
            <a:ext cx="1420750" cy="646331"/>
          </a:xfrm>
          <a:prstGeom prst="rect">
            <a:avLst/>
          </a:prstGeom>
          <a:noFill/>
        </p:spPr>
        <p:txBody>
          <a:bodyPr wrap="square">
            <a:spAutoFit/>
          </a:bodyPr>
          <a:lstStyle/>
          <a:p>
            <a:pPr algn="ctr">
              <a:defRPr/>
            </a:pPr>
            <a:r>
              <a:rPr lang="he-IL" sz="1800" b="1" dirty="0">
                <a:latin typeface="Segoe UI Semibold" panose="020B0702040204020203" pitchFamily="34" charset="0"/>
                <a:cs typeface="Segoe UI Semibold" panose="020B0702040204020203" pitchFamily="34" charset="0"/>
              </a:rPr>
              <a:t>תקציב (מש"ח)</a:t>
            </a:r>
          </a:p>
        </p:txBody>
      </p:sp>
      <p:grpSp>
        <p:nvGrpSpPr>
          <p:cNvPr id="7" name="קבוצה 6">
            <a:extLst>
              <a:ext uri="{FF2B5EF4-FFF2-40B4-BE49-F238E27FC236}">
                <a16:creationId xmlns:a16="http://schemas.microsoft.com/office/drawing/2014/main" id="{41C16AD9-66C2-4502-902B-158A10939371}"/>
              </a:ext>
            </a:extLst>
          </p:cNvPr>
          <p:cNvGrpSpPr/>
          <p:nvPr/>
        </p:nvGrpSpPr>
        <p:grpSpPr>
          <a:xfrm>
            <a:off x="8453090" y="1714795"/>
            <a:ext cx="1749686" cy="4734131"/>
            <a:chOff x="8821688" y="1520825"/>
            <a:chExt cx="1368000" cy="4465321"/>
          </a:xfrm>
        </p:grpSpPr>
        <p:grpSp>
          <p:nvGrpSpPr>
            <p:cNvPr id="48" name="קבוצה 47">
              <a:extLst>
                <a:ext uri="{FF2B5EF4-FFF2-40B4-BE49-F238E27FC236}">
                  <a16:creationId xmlns:a16="http://schemas.microsoft.com/office/drawing/2014/main" id="{CDC8B425-1F7E-4043-B809-6E03D95EAA7A}"/>
                </a:ext>
              </a:extLst>
            </p:cNvPr>
            <p:cNvGrpSpPr>
              <a:grpSpLocks noChangeAspect="1"/>
            </p:cNvGrpSpPr>
            <p:nvPr/>
          </p:nvGrpSpPr>
          <p:grpSpPr>
            <a:xfrm>
              <a:off x="8821688" y="4618146"/>
              <a:ext cx="1368000" cy="1368000"/>
              <a:chOff x="6849232" y="4115926"/>
              <a:chExt cx="1836000" cy="1836000"/>
            </a:xfrm>
          </p:grpSpPr>
          <p:sp>
            <p:nvSpPr>
              <p:cNvPr id="49" name="אליפסה 48">
                <a:extLst>
                  <a:ext uri="{FF2B5EF4-FFF2-40B4-BE49-F238E27FC236}">
                    <a16:creationId xmlns:a16="http://schemas.microsoft.com/office/drawing/2014/main" id="{C4D78277-5C05-477E-A618-CC5C0B83B8FE}"/>
                  </a:ext>
                </a:extLst>
              </p:cNvPr>
              <p:cNvSpPr>
                <a:spLocks noChangeAspect="1"/>
              </p:cNvSpPr>
              <p:nvPr/>
            </p:nvSpPr>
            <p:spPr>
              <a:xfrm>
                <a:off x="6849232" y="4115926"/>
                <a:ext cx="1836000" cy="1836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0" name="אליפסה 49">
                <a:extLst>
                  <a:ext uri="{FF2B5EF4-FFF2-40B4-BE49-F238E27FC236}">
                    <a16:creationId xmlns:a16="http://schemas.microsoft.com/office/drawing/2014/main" id="{CAD9DAAB-5894-43A2-A148-BD4FBA863582}"/>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שירותים לשילוב אנשים עם מוגבלות בקהילה</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68" name="מחבר ישר 67">
              <a:extLst>
                <a:ext uri="{FF2B5EF4-FFF2-40B4-BE49-F238E27FC236}">
                  <a16:creationId xmlns:a16="http://schemas.microsoft.com/office/drawing/2014/main" id="{DE18DFD5-0942-41B7-9888-BC07EA25627D}"/>
                </a:ext>
              </a:extLst>
            </p:cNvPr>
            <p:cNvCxnSpPr>
              <a:cxnSpLocks/>
            </p:cNvCxnSpPr>
            <p:nvPr/>
          </p:nvCxnSpPr>
          <p:spPr>
            <a:xfrm flipV="1">
              <a:off x="9505688" y="2135085"/>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אליפסה 17">
              <a:extLst>
                <a:ext uri="{FF2B5EF4-FFF2-40B4-BE49-F238E27FC236}">
                  <a16:creationId xmlns:a16="http://schemas.microsoft.com/office/drawing/2014/main" id="{54D1176B-43E3-4511-BFC5-37BF1D60E2FB}"/>
                </a:ext>
              </a:extLst>
            </p:cNvPr>
            <p:cNvSpPr>
              <a:spLocks noChangeAspect="1"/>
            </p:cNvSpPr>
            <p:nvPr/>
          </p:nvSpPr>
          <p:spPr>
            <a:xfrm>
              <a:off x="8945343" y="3075994"/>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a:solidFill>
                    <a:schemeClr val="accent2"/>
                  </a:solidFill>
                  <a:latin typeface="Segoe UI Semibold" panose="020B0702040204020203" pitchFamily="34" charset="0"/>
                  <a:cs typeface="Segoe UI Semibold" panose="020B0702040204020203" pitchFamily="34" charset="0"/>
                </a:rPr>
                <a:t>170</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51" name="קבוצה 50">
              <a:extLst>
                <a:ext uri="{FF2B5EF4-FFF2-40B4-BE49-F238E27FC236}">
                  <a16:creationId xmlns:a16="http://schemas.microsoft.com/office/drawing/2014/main" id="{94E27ECD-AA38-43F5-9C5D-85E1130D15DA}"/>
                </a:ext>
              </a:extLst>
            </p:cNvPr>
            <p:cNvGrpSpPr/>
            <p:nvPr/>
          </p:nvGrpSpPr>
          <p:grpSpPr>
            <a:xfrm>
              <a:off x="8893688" y="1520825"/>
              <a:ext cx="1224000" cy="1224000"/>
              <a:chOff x="5597222" y="1898290"/>
              <a:chExt cx="1008000" cy="1008000"/>
            </a:xfrm>
          </p:grpSpPr>
          <p:sp>
            <p:nvSpPr>
              <p:cNvPr id="64" name="אליפסה 63">
                <a:extLst>
                  <a:ext uri="{FF2B5EF4-FFF2-40B4-BE49-F238E27FC236}">
                    <a16:creationId xmlns:a16="http://schemas.microsoft.com/office/drawing/2014/main" id="{66992BAB-86A5-4AE3-877C-810AF7B07CC8}"/>
                  </a:ext>
                </a:extLst>
              </p:cNvPr>
              <p:cNvSpPr>
                <a:spLocks noChangeAspect="1"/>
              </p:cNvSpPr>
              <p:nvPr/>
            </p:nvSpPr>
            <p:spPr>
              <a:xfrm>
                <a:off x="5597222" y="1898290"/>
                <a:ext cx="1008000" cy="1008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נכים</a:t>
                </a:r>
              </a:p>
            </p:txBody>
          </p:sp>
          <p:pic>
            <p:nvPicPr>
              <p:cNvPr id="65" name="גרפיקה 64">
                <a:extLst>
                  <a:ext uri="{FF2B5EF4-FFF2-40B4-BE49-F238E27FC236}">
                    <a16:creationId xmlns:a16="http://schemas.microsoft.com/office/drawing/2014/main" id="{7849E0F4-682C-4CB1-9306-44D33339D7D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39222" y="2121700"/>
                <a:ext cx="324000" cy="288000"/>
              </a:xfrm>
              <a:prstGeom prst="rect">
                <a:avLst/>
              </a:prstGeom>
            </p:spPr>
          </p:pic>
        </p:grpSp>
      </p:grpSp>
      <p:grpSp>
        <p:nvGrpSpPr>
          <p:cNvPr id="6" name="קבוצה 5">
            <a:extLst>
              <a:ext uri="{FF2B5EF4-FFF2-40B4-BE49-F238E27FC236}">
                <a16:creationId xmlns:a16="http://schemas.microsoft.com/office/drawing/2014/main" id="{1BC7AC10-55CB-4CE1-A0F8-B68AF46AF8B8}"/>
              </a:ext>
            </a:extLst>
          </p:cNvPr>
          <p:cNvGrpSpPr/>
          <p:nvPr/>
        </p:nvGrpSpPr>
        <p:grpSpPr>
          <a:xfrm>
            <a:off x="6650005" y="1714795"/>
            <a:ext cx="1749686" cy="4743327"/>
            <a:chOff x="6995979" y="1512151"/>
            <a:chExt cx="1368000" cy="4473995"/>
          </a:xfrm>
        </p:grpSpPr>
        <p:grpSp>
          <p:nvGrpSpPr>
            <p:cNvPr id="52" name="קבוצה 51">
              <a:extLst>
                <a:ext uri="{FF2B5EF4-FFF2-40B4-BE49-F238E27FC236}">
                  <a16:creationId xmlns:a16="http://schemas.microsoft.com/office/drawing/2014/main" id="{62674758-8201-4CE9-9095-0777D903B09C}"/>
                </a:ext>
              </a:extLst>
            </p:cNvPr>
            <p:cNvGrpSpPr>
              <a:grpSpLocks noChangeAspect="1"/>
            </p:cNvGrpSpPr>
            <p:nvPr/>
          </p:nvGrpSpPr>
          <p:grpSpPr>
            <a:xfrm>
              <a:off x="6995979" y="4618146"/>
              <a:ext cx="1368000" cy="1368000"/>
              <a:chOff x="6849232" y="4115926"/>
              <a:chExt cx="1836000" cy="1836000"/>
            </a:xfrm>
          </p:grpSpPr>
          <p:sp>
            <p:nvSpPr>
              <p:cNvPr id="53" name="אליפסה 52">
                <a:extLst>
                  <a:ext uri="{FF2B5EF4-FFF2-40B4-BE49-F238E27FC236}">
                    <a16:creationId xmlns:a16="http://schemas.microsoft.com/office/drawing/2014/main" id="{53DAAD65-D4CF-4158-8FF3-FC3058CA322D}"/>
                  </a:ext>
                </a:extLst>
              </p:cNvPr>
              <p:cNvSpPr>
                <a:spLocks noChangeAspect="1"/>
              </p:cNvSpPr>
              <p:nvPr/>
            </p:nvSpPr>
            <p:spPr>
              <a:xfrm>
                <a:off x="6849232" y="4115926"/>
                <a:ext cx="1836000" cy="1836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4" name="אליפסה 53">
                <a:extLst>
                  <a:ext uri="{FF2B5EF4-FFF2-40B4-BE49-F238E27FC236}">
                    <a16:creationId xmlns:a16="http://schemas.microsoft.com/office/drawing/2014/main" id="{1EAECF27-FE9E-49B5-9F98-DE63AB55076F}"/>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קידום ופיתוח  שירותים לקשישים</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0" name="מחבר ישר 69">
              <a:extLst>
                <a:ext uri="{FF2B5EF4-FFF2-40B4-BE49-F238E27FC236}">
                  <a16:creationId xmlns:a16="http://schemas.microsoft.com/office/drawing/2014/main" id="{3E1F827D-30E1-47DE-A380-AC6B3E2FB948}"/>
                </a:ext>
              </a:extLst>
            </p:cNvPr>
            <p:cNvCxnSpPr>
              <a:cxnSpLocks/>
            </p:cNvCxnSpPr>
            <p:nvPr/>
          </p:nvCxnSpPr>
          <p:spPr>
            <a:xfrm flipV="1">
              <a:off x="7679979"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FABA01C-4ECE-4153-9E2A-95F7E912054D}"/>
                </a:ext>
              </a:extLst>
            </p:cNvPr>
            <p:cNvSpPr>
              <a:spLocks noChangeAspect="1"/>
            </p:cNvSpPr>
            <p:nvPr/>
          </p:nvSpPr>
          <p:spPr>
            <a:xfrm>
              <a:off x="7080985" y="3059059"/>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a:solidFill>
                    <a:schemeClr val="accent5"/>
                  </a:solidFill>
                  <a:latin typeface="Segoe UI Semibold" panose="020B0702040204020203" pitchFamily="34" charset="0"/>
                  <a:cs typeface="Segoe UI Semibold" panose="020B0702040204020203" pitchFamily="34" charset="0"/>
                </a:rPr>
                <a:t>58</a:t>
              </a:r>
              <a:endParaRPr lang="he-IL" sz="1800" b="1" dirty="0">
                <a:solidFill>
                  <a:schemeClr val="accent5"/>
                </a:solidFill>
                <a:latin typeface="Segoe UI Semibold" panose="020B0702040204020203" pitchFamily="34" charset="0"/>
                <a:cs typeface="Segoe UI Semibold" panose="020B0702040204020203" pitchFamily="34" charset="0"/>
              </a:endParaRPr>
            </a:p>
          </p:txBody>
        </p:sp>
        <p:grpSp>
          <p:nvGrpSpPr>
            <p:cNvPr id="67" name="קבוצה 66">
              <a:extLst>
                <a:ext uri="{FF2B5EF4-FFF2-40B4-BE49-F238E27FC236}">
                  <a16:creationId xmlns:a16="http://schemas.microsoft.com/office/drawing/2014/main" id="{8D72518E-03A4-4B4A-A066-07FED0E556AC}"/>
                </a:ext>
              </a:extLst>
            </p:cNvPr>
            <p:cNvGrpSpPr/>
            <p:nvPr/>
          </p:nvGrpSpPr>
          <p:grpSpPr>
            <a:xfrm>
              <a:off x="7074251" y="1512151"/>
              <a:ext cx="1224000" cy="1224000"/>
              <a:chOff x="5602387" y="2832135"/>
              <a:chExt cx="1008000" cy="1008000"/>
            </a:xfrm>
          </p:grpSpPr>
          <p:sp>
            <p:nvSpPr>
              <p:cNvPr id="69" name="אליפסה 68">
                <a:extLst>
                  <a:ext uri="{FF2B5EF4-FFF2-40B4-BE49-F238E27FC236}">
                    <a16:creationId xmlns:a16="http://schemas.microsoft.com/office/drawing/2014/main" id="{7C43E2E9-0281-453D-9A65-4BF0489D7743}"/>
                  </a:ext>
                </a:extLst>
              </p:cNvPr>
              <p:cNvSpPr>
                <a:spLocks noChangeAspect="1"/>
              </p:cNvSpPr>
              <p:nvPr/>
            </p:nvSpPr>
            <p:spPr>
              <a:xfrm>
                <a:off x="5602387" y="2832135"/>
                <a:ext cx="1008000" cy="10080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סיעוד</a:t>
                </a:r>
              </a:p>
            </p:txBody>
          </p:sp>
          <p:pic>
            <p:nvPicPr>
              <p:cNvPr id="74" name="גרפיקה 73">
                <a:extLst>
                  <a:ext uri="{FF2B5EF4-FFF2-40B4-BE49-F238E27FC236}">
                    <a16:creationId xmlns:a16="http://schemas.microsoft.com/office/drawing/2014/main" id="{916E9DB0-98B9-40C7-82AF-556FF18B863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94859" y="2995293"/>
                <a:ext cx="212727" cy="360000"/>
              </a:xfrm>
              <a:prstGeom prst="rect">
                <a:avLst/>
              </a:prstGeom>
            </p:spPr>
          </p:pic>
        </p:grpSp>
      </p:grpSp>
      <p:grpSp>
        <p:nvGrpSpPr>
          <p:cNvPr id="5" name="קבוצה 4">
            <a:extLst>
              <a:ext uri="{FF2B5EF4-FFF2-40B4-BE49-F238E27FC236}">
                <a16:creationId xmlns:a16="http://schemas.microsoft.com/office/drawing/2014/main" id="{3448E659-67DA-4AB0-9768-10345F59BA0A}"/>
              </a:ext>
            </a:extLst>
          </p:cNvPr>
          <p:cNvGrpSpPr/>
          <p:nvPr/>
        </p:nvGrpSpPr>
        <p:grpSpPr>
          <a:xfrm>
            <a:off x="4735232" y="1714795"/>
            <a:ext cx="1749686" cy="4743845"/>
            <a:chOff x="5178197" y="1511663"/>
            <a:chExt cx="1368000" cy="4474483"/>
          </a:xfrm>
        </p:grpSpPr>
        <p:grpSp>
          <p:nvGrpSpPr>
            <p:cNvPr id="55" name="קבוצה 54">
              <a:extLst>
                <a:ext uri="{FF2B5EF4-FFF2-40B4-BE49-F238E27FC236}">
                  <a16:creationId xmlns:a16="http://schemas.microsoft.com/office/drawing/2014/main" id="{A1C7CBAF-68FD-469B-A247-AD000F922EA8}"/>
                </a:ext>
              </a:extLst>
            </p:cNvPr>
            <p:cNvGrpSpPr>
              <a:grpSpLocks noChangeAspect="1"/>
            </p:cNvGrpSpPr>
            <p:nvPr/>
          </p:nvGrpSpPr>
          <p:grpSpPr>
            <a:xfrm>
              <a:off x="5178197" y="4618146"/>
              <a:ext cx="1368000" cy="1368000"/>
              <a:chOff x="6849232" y="4115926"/>
              <a:chExt cx="1836000" cy="1836000"/>
            </a:xfrm>
          </p:grpSpPr>
          <p:sp>
            <p:nvSpPr>
              <p:cNvPr id="56" name="אליפסה 55">
                <a:extLst>
                  <a:ext uri="{FF2B5EF4-FFF2-40B4-BE49-F238E27FC236}">
                    <a16:creationId xmlns:a16="http://schemas.microsoft.com/office/drawing/2014/main" id="{1C0FF3B4-EBF4-4238-86C8-00C830D17EE5}"/>
                  </a:ext>
                </a:extLst>
              </p:cNvPr>
              <p:cNvSpPr>
                <a:spLocks noChangeAspect="1"/>
              </p:cNvSpPr>
              <p:nvPr/>
            </p:nvSpPr>
            <p:spPr>
              <a:xfrm>
                <a:off x="6849232" y="4115926"/>
                <a:ext cx="1836000" cy="1836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7" name="אליפסה 56">
                <a:extLst>
                  <a:ext uri="{FF2B5EF4-FFF2-40B4-BE49-F238E27FC236}">
                    <a16:creationId xmlns:a16="http://schemas.microsoft.com/office/drawing/2014/main" id="{EE718D39-6737-4B27-B537-10CBB7850EF4}"/>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והטמעת </a:t>
                </a:r>
                <a:r>
                  <a:rPr lang="he-IL" sz="1200" dirty="0" err="1">
                    <a:solidFill>
                      <a:schemeClr val="tx1"/>
                    </a:solidFill>
                    <a:latin typeface="Segoe UI Semibold" panose="020B0702040204020203" pitchFamily="34" charset="0"/>
                    <a:cs typeface="Segoe UI Semibold" panose="020B0702040204020203" pitchFamily="34" charset="0"/>
                  </a:rPr>
                  <a:t>תכניות</a:t>
                </a:r>
                <a:r>
                  <a:rPr lang="he-IL" sz="1200" dirty="0">
                    <a:solidFill>
                      <a:schemeClr val="tx1"/>
                    </a:solidFill>
                    <a:latin typeface="Segoe UI Semibold" panose="020B0702040204020203" pitchFamily="34" charset="0"/>
                    <a:cs typeface="Segoe UI Semibold" panose="020B0702040204020203" pitchFamily="34" charset="0"/>
                  </a:rPr>
                  <a:t> לילדים בני נוער וצעירים</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1" name="מחבר ישר 70">
              <a:extLst>
                <a:ext uri="{FF2B5EF4-FFF2-40B4-BE49-F238E27FC236}">
                  <a16:creationId xmlns:a16="http://schemas.microsoft.com/office/drawing/2014/main" id="{5794B24E-6F51-41B6-B7E5-35D93414EAEC}"/>
                </a:ext>
              </a:extLst>
            </p:cNvPr>
            <p:cNvCxnSpPr>
              <a:cxnSpLocks/>
            </p:cNvCxnSpPr>
            <p:nvPr/>
          </p:nvCxnSpPr>
          <p:spPr>
            <a:xfrm flipV="1">
              <a:off x="5862197"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4" name="אליפסה 23">
              <a:extLst>
                <a:ext uri="{FF2B5EF4-FFF2-40B4-BE49-F238E27FC236}">
                  <a16:creationId xmlns:a16="http://schemas.microsoft.com/office/drawing/2014/main" id="{DA5C2258-E0E9-4BC7-8884-D6C453C07DCB}"/>
                </a:ext>
              </a:extLst>
            </p:cNvPr>
            <p:cNvSpPr>
              <a:spLocks noChangeAspect="1"/>
            </p:cNvSpPr>
            <p:nvPr/>
          </p:nvSpPr>
          <p:spPr>
            <a:xfrm>
              <a:off x="5228314" y="3050280"/>
              <a:ext cx="1224001"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a:solidFill>
                    <a:schemeClr val="accent3"/>
                  </a:solidFill>
                  <a:latin typeface="Segoe UI Semibold" panose="020B0702040204020203" pitchFamily="34" charset="0"/>
                  <a:cs typeface="Segoe UI Semibold" panose="020B0702040204020203" pitchFamily="34" charset="0"/>
                </a:rPr>
                <a:t>30</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75" name="קבוצה 74">
              <a:extLst>
                <a:ext uri="{FF2B5EF4-FFF2-40B4-BE49-F238E27FC236}">
                  <a16:creationId xmlns:a16="http://schemas.microsoft.com/office/drawing/2014/main" id="{A36170BA-D5C9-44DD-9CD8-4966C5E5D35F}"/>
                </a:ext>
              </a:extLst>
            </p:cNvPr>
            <p:cNvGrpSpPr/>
            <p:nvPr/>
          </p:nvGrpSpPr>
          <p:grpSpPr>
            <a:xfrm>
              <a:off x="5250197" y="1511663"/>
              <a:ext cx="1224000" cy="1224000"/>
              <a:chOff x="5597222" y="3779328"/>
              <a:chExt cx="1008000" cy="1008000"/>
            </a:xfrm>
          </p:grpSpPr>
          <p:sp>
            <p:nvSpPr>
              <p:cNvPr id="76" name="אליפסה 75">
                <a:extLst>
                  <a:ext uri="{FF2B5EF4-FFF2-40B4-BE49-F238E27FC236}">
                    <a16:creationId xmlns:a16="http://schemas.microsoft.com/office/drawing/2014/main" id="{31FC4025-06B0-4FF1-B800-28DA5C8654A5}"/>
                  </a:ext>
                </a:extLst>
              </p:cNvPr>
              <p:cNvSpPr>
                <a:spLocks noChangeAspect="1"/>
              </p:cNvSpPr>
              <p:nvPr/>
            </p:nvSpPr>
            <p:spPr>
              <a:xfrm>
                <a:off x="5597222" y="3779328"/>
                <a:ext cx="1008000" cy="1008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ילדים ונוער בסיכון</a:t>
                </a:r>
              </a:p>
            </p:txBody>
          </p:sp>
          <p:pic>
            <p:nvPicPr>
              <p:cNvPr id="77" name="גרפיקה 76">
                <a:extLst>
                  <a:ext uri="{FF2B5EF4-FFF2-40B4-BE49-F238E27FC236}">
                    <a16:creationId xmlns:a16="http://schemas.microsoft.com/office/drawing/2014/main" id="{87FA0A0C-D710-4169-8385-2A1B337E5B4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940282" y="4003920"/>
                <a:ext cx="321881" cy="288000"/>
              </a:xfrm>
              <a:prstGeom prst="rect">
                <a:avLst/>
              </a:prstGeom>
            </p:spPr>
          </p:pic>
        </p:grpSp>
      </p:grpSp>
      <p:grpSp>
        <p:nvGrpSpPr>
          <p:cNvPr id="4" name="קבוצה 3">
            <a:extLst>
              <a:ext uri="{FF2B5EF4-FFF2-40B4-BE49-F238E27FC236}">
                <a16:creationId xmlns:a16="http://schemas.microsoft.com/office/drawing/2014/main" id="{19FBD4FC-92DD-4786-8596-2EAFEA30D342}"/>
              </a:ext>
            </a:extLst>
          </p:cNvPr>
          <p:cNvGrpSpPr/>
          <p:nvPr/>
        </p:nvGrpSpPr>
        <p:grpSpPr>
          <a:xfrm>
            <a:off x="2809367" y="1698775"/>
            <a:ext cx="1749686" cy="4751115"/>
            <a:chOff x="3158074" y="1504805"/>
            <a:chExt cx="1368000" cy="4481341"/>
          </a:xfrm>
        </p:grpSpPr>
        <p:grpSp>
          <p:nvGrpSpPr>
            <p:cNvPr id="58" name="קבוצה 57">
              <a:extLst>
                <a:ext uri="{FF2B5EF4-FFF2-40B4-BE49-F238E27FC236}">
                  <a16:creationId xmlns:a16="http://schemas.microsoft.com/office/drawing/2014/main" id="{A50F07BF-DC7E-4BCF-B1BA-215A56ABD1A7}"/>
                </a:ext>
              </a:extLst>
            </p:cNvPr>
            <p:cNvGrpSpPr>
              <a:grpSpLocks noChangeAspect="1"/>
            </p:cNvGrpSpPr>
            <p:nvPr/>
          </p:nvGrpSpPr>
          <p:grpSpPr>
            <a:xfrm>
              <a:off x="3158074" y="4618146"/>
              <a:ext cx="1368000" cy="1368000"/>
              <a:chOff x="6849232" y="4115926"/>
              <a:chExt cx="1836000" cy="1836000"/>
            </a:xfrm>
          </p:grpSpPr>
          <p:sp>
            <p:nvSpPr>
              <p:cNvPr id="59" name="אליפסה 58">
                <a:extLst>
                  <a:ext uri="{FF2B5EF4-FFF2-40B4-BE49-F238E27FC236}">
                    <a16:creationId xmlns:a16="http://schemas.microsoft.com/office/drawing/2014/main" id="{BBB3904C-49E1-4146-8727-47F37192343C}"/>
                  </a:ext>
                </a:extLst>
              </p:cNvPr>
              <p:cNvSpPr>
                <a:spLocks noChangeAspect="1"/>
              </p:cNvSpPr>
              <p:nvPr/>
            </p:nvSpPr>
            <p:spPr>
              <a:xfrm>
                <a:off x="6849232" y="4115926"/>
                <a:ext cx="1836000" cy="1836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60" name="אליפסה 59">
                <a:extLst>
                  <a:ext uri="{FF2B5EF4-FFF2-40B4-BE49-F238E27FC236}">
                    <a16:creationId xmlns:a16="http://schemas.microsoft.com/office/drawing/2014/main" id="{85B573AF-4A9C-4753-8D1A-6F94FACAE403}"/>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תוכניות חברתיות לאוכלוסיות מוחלשות</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2" name="מחבר ישר 71">
              <a:extLst>
                <a:ext uri="{FF2B5EF4-FFF2-40B4-BE49-F238E27FC236}">
                  <a16:creationId xmlns:a16="http://schemas.microsoft.com/office/drawing/2014/main" id="{83336685-8C11-493A-94FB-A3B270CB7D8C}"/>
                </a:ext>
              </a:extLst>
            </p:cNvPr>
            <p:cNvCxnSpPr>
              <a:cxnSpLocks/>
            </p:cNvCxnSpPr>
            <p:nvPr/>
          </p:nvCxnSpPr>
          <p:spPr>
            <a:xfrm flipV="1">
              <a:off x="3842074"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 name="אליפסה 26">
              <a:extLst>
                <a:ext uri="{FF2B5EF4-FFF2-40B4-BE49-F238E27FC236}">
                  <a16:creationId xmlns:a16="http://schemas.microsoft.com/office/drawing/2014/main" id="{F89E2C91-95D8-4826-9AB9-86ADB7A6FA2B}"/>
                </a:ext>
              </a:extLst>
            </p:cNvPr>
            <p:cNvSpPr>
              <a:spLocks noChangeAspect="1"/>
            </p:cNvSpPr>
            <p:nvPr/>
          </p:nvSpPr>
          <p:spPr>
            <a:xfrm>
              <a:off x="3222260" y="3058533"/>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a:solidFill>
                    <a:schemeClr val="accent6"/>
                  </a:solidFill>
                  <a:latin typeface="Segoe UI Semibold" panose="020B0702040204020203" pitchFamily="34" charset="0"/>
                  <a:cs typeface="Segoe UI Semibold" panose="020B0702040204020203" pitchFamily="34" charset="0"/>
                </a:rPr>
                <a:t>28</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78" name="קבוצה 77">
              <a:extLst>
                <a:ext uri="{FF2B5EF4-FFF2-40B4-BE49-F238E27FC236}">
                  <a16:creationId xmlns:a16="http://schemas.microsoft.com/office/drawing/2014/main" id="{A84E31BB-6CB7-41B8-AA5F-BE0B62EF5371}"/>
                </a:ext>
              </a:extLst>
            </p:cNvPr>
            <p:cNvGrpSpPr/>
            <p:nvPr/>
          </p:nvGrpSpPr>
          <p:grpSpPr>
            <a:xfrm>
              <a:off x="3230074" y="1504805"/>
              <a:ext cx="1224000" cy="1224000"/>
              <a:chOff x="5597222" y="4719847"/>
              <a:chExt cx="1008000" cy="1008000"/>
            </a:xfrm>
          </p:grpSpPr>
          <p:sp>
            <p:nvSpPr>
              <p:cNvPr id="79" name="אליפסה 78">
                <a:extLst>
                  <a:ext uri="{FF2B5EF4-FFF2-40B4-BE49-F238E27FC236}">
                    <a16:creationId xmlns:a16="http://schemas.microsoft.com/office/drawing/2014/main" id="{F2F357E9-7C59-401B-AE61-0FDACBC9F915}"/>
                  </a:ext>
                </a:extLst>
              </p:cNvPr>
              <p:cNvSpPr>
                <a:spLocks noChangeAspect="1"/>
              </p:cNvSpPr>
              <p:nvPr/>
            </p:nvSpPr>
            <p:spPr>
              <a:xfrm>
                <a:off x="5597222" y="4719847"/>
                <a:ext cx="1008000" cy="10080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מפעלים מיוחדים</a:t>
                </a:r>
              </a:p>
            </p:txBody>
          </p:sp>
          <p:pic>
            <p:nvPicPr>
              <p:cNvPr id="80" name="גרפיקה 79">
                <a:extLst>
                  <a:ext uri="{FF2B5EF4-FFF2-40B4-BE49-F238E27FC236}">
                    <a16:creationId xmlns:a16="http://schemas.microsoft.com/office/drawing/2014/main" id="{6004502D-12B1-4B26-A9CF-9BD132E834D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57222" y="4926030"/>
                <a:ext cx="288000" cy="288000"/>
              </a:xfrm>
              <a:prstGeom prst="rect">
                <a:avLst/>
              </a:prstGeom>
            </p:spPr>
          </p:pic>
        </p:grpSp>
      </p:grpSp>
      <p:cxnSp>
        <p:nvCxnSpPr>
          <p:cNvPr id="85" name="מחבר ישר 84">
            <a:extLst>
              <a:ext uri="{FF2B5EF4-FFF2-40B4-BE49-F238E27FC236}">
                <a16:creationId xmlns:a16="http://schemas.microsoft.com/office/drawing/2014/main" id="{83336685-8C11-493A-94FB-A3B270CB7D8C}"/>
              </a:ext>
            </a:extLst>
          </p:cNvPr>
          <p:cNvCxnSpPr>
            <a:cxnSpLocks/>
          </p:cNvCxnSpPr>
          <p:nvPr/>
        </p:nvCxnSpPr>
        <p:spPr>
          <a:xfrm flipV="1">
            <a:off x="1837600" y="2503857"/>
            <a:ext cx="0" cy="272053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2" name="קבוצה 1">
            <a:extLst>
              <a:ext uri="{FF2B5EF4-FFF2-40B4-BE49-F238E27FC236}">
                <a16:creationId xmlns:a16="http://schemas.microsoft.com/office/drawing/2014/main" id="{368A19CE-97A9-4B64-9261-CFC139841E6D}"/>
              </a:ext>
            </a:extLst>
          </p:cNvPr>
          <p:cNvGrpSpPr/>
          <p:nvPr/>
        </p:nvGrpSpPr>
        <p:grpSpPr>
          <a:xfrm>
            <a:off x="944168" y="1692133"/>
            <a:ext cx="1749686" cy="4758157"/>
            <a:chOff x="1216882" y="1498163"/>
            <a:chExt cx="1368000" cy="4487983"/>
          </a:xfrm>
        </p:grpSpPr>
        <p:grpSp>
          <p:nvGrpSpPr>
            <p:cNvPr id="61" name="קבוצה 60">
              <a:extLst>
                <a:ext uri="{FF2B5EF4-FFF2-40B4-BE49-F238E27FC236}">
                  <a16:creationId xmlns:a16="http://schemas.microsoft.com/office/drawing/2014/main" id="{B4C029ED-8BF6-4814-B0F1-7B2DCCFB6ED2}"/>
                </a:ext>
              </a:extLst>
            </p:cNvPr>
            <p:cNvGrpSpPr>
              <a:grpSpLocks noChangeAspect="1"/>
            </p:cNvGrpSpPr>
            <p:nvPr/>
          </p:nvGrpSpPr>
          <p:grpSpPr>
            <a:xfrm>
              <a:off x="1216882" y="4618146"/>
              <a:ext cx="1368000" cy="1368000"/>
              <a:chOff x="6849232" y="4115926"/>
              <a:chExt cx="1836000" cy="1836000"/>
            </a:xfrm>
          </p:grpSpPr>
          <p:sp>
            <p:nvSpPr>
              <p:cNvPr id="62" name="אליפסה 61">
                <a:extLst>
                  <a:ext uri="{FF2B5EF4-FFF2-40B4-BE49-F238E27FC236}">
                    <a16:creationId xmlns:a16="http://schemas.microsoft.com/office/drawing/2014/main" id="{5FB3481C-2938-41C5-B579-71AD89E313AF}"/>
                  </a:ext>
                </a:extLst>
              </p:cNvPr>
              <p:cNvSpPr>
                <a:spLocks noChangeAspect="1"/>
              </p:cNvSpPr>
              <p:nvPr/>
            </p:nvSpPr>
            <p:spPr>
              <a:xfrm>
                <a:off x="6849232" y="4115926"/>
                <a:ext cx="1836000" cy="1836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63" name="אליפסה 62">
                <a:extLst>
                  <a:ext uri="{FF2B5EF4-FFF2-40B4-BE49-F238E27FC236}">
                    <a16:creationId xmlns:a16="http://schemas.microsoft.com/office/drawing/2014/main" id="{289C9A91-B5E8-4641-8EC3-6F9D31152D07}"/>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a:t>
                </a:r>
                <a:r>
                  <a:rPr lang="he-IL" sz="1200" dirty="0" err="1">
                    <a:solidFill>
                      <a:schemeClr val="tx1"/>
                    </a:solidFill>
                    <a:latin typeface="Segoe UI Semibold" panose="020B0702040204020203" pitchFamily="34" charset="0"/>
                    <a:cs typeface="Segoe UI Semibold" panose="020B0702040204020203" pitchFamily="34" charset="0"/>
                  </a:rPr>
                  <a:t>תכניות</a:t>
                </a:r>
                <a:r>
                  <a:rPr lang="he-IL" sz="1200" dirty="0">
                    <a:solidFill>
                      <a:schemeClr val="tx1"/>
                    </a:solidFill>
                    <a:latin typeface="Segoe UI Semibold" panose="020B0702040204020203" pitchFamily="34" charset="0"/>
                    <a:cs typeface="Segoe UI Semibold" panose="020B0702040204020203" pitchFamily="34" charset="0"/>
                  </a:rPr>
                  <a:t> וטכנולוגיות   </a:t>
                </a:r>
              </a:p>
              <a:p>
                <a:pPr algn="ctr"/>
                <a:r>
                  <a:rPr lang="he-IL" sz="1200" dirty="0">
                    <a:solidFill>
                      <a:schemeClr val="tx1"/>
                    </a:solidFill>
                    <a:latin typeface="Segoe UI Semibold" panose="020B0702040204020203" pitchFamily="34" charset="0"/>
                    <a:cs typeface="Segoe UI Semibold" panose="020B0702040204020203" pitchFamily="34" charset="0"/>
                  </a:rPr>
                  <a:t>למניעת תאונות עבודה ומחלות מקצוע</a:t>
                </a:r>
                <a:endParaRPr lang="en-US" sz="1200" dirty="0">
                  <a:solidFill>
                    <a:schemeClr val="tx1"/>
                  </a:solidFill>
                  <a:latin typeface="Segoe UI Semibold" panose="020B0702040204020203" pitchFamily="34" charset="0"/>
                  <a:cs typeface="Segoe UI Semibold" panose="020B0702040204020203" pitchFamily="34" charset="0"/>
                </a:endParaRPr>
              </a:p>
            </p:txBody>
          </p:sp>
        </p:grpSp>
        <p:sp>
          <p:nvSpPr>
            <p:cNvPr id="30" name="אליפסה 29">
              <a:extLst>
                <a:ext uri="{FF2B5EF4-FFF2-40B4-BE49-F238E27FC236}">
                  <a16:creationId xmlns:a16="http://schemas.microsoft.com/office/drawing/2014/main" id="{C987AC2A-1D46-4EE5-B50F-2A0D0D73BA35}"/>
                </a:ext>
              </a:extLst>
            </p:cNvPr>
            <p:cNvSpPr>
              <a:spLocks noChangeAspect="1"/>
            </p:cNvSpPr>
            <p:nvPr/>
          </p:nvSpPr>
          <p:spPr>
            <a:xfrm>
              <a:off x="1288882" y="3058155"/>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a:solidFill>
                    <a:schemeClr val="accent4"/>
                  </a:solidFill>
                  <a:latin typeface="Segoe UI Semibold" panose="020B0702040204020203" pitchFamily="34" charset="0"/>
                  <a:cs typeface="Segoe UI Semibold" panose="020B0702040204020203" pitchFamily="34" charset="0"/>
                </a:rPr>
                <a:t>9</a:t>
              </a:r>
            </a:p>
          </p:txBody>
        </p:sp>
        <p:grpSp>
          <p:nvGrpSpPr>
            <p:cNvPr id="81" name="קבוצה 80">
              <a:extLst>
                <a:ext uri="{FF2B5EF4-FFF2-40B4-BE49-F238E27FC236}">
                  <a16:creationId xmlns:a16="http://schemas.microsoft.com/office/drawing/2014/main" id="{F1F427B7-7DAD-47AF-9408-741981903241}"/>
                </a:ext>
              </a:extLst>
            </p:cNvPr>
            <p:cNvGrpSpPr/>
            <p:nvPr/>
          </p:nvGrpSpPr>
          <p:grpSpPr>
            <a:xfrm>
              <a:off x="1288882" y="1498163"/>
              <a:ext cx="1224000" cy="1224000"/>
              <a:chOff x="5597222" y="5660366"/>
              <a:chExt cx="1008000" cy="1008000"/>
            </a:xfrm>
          </p:grpSpPr>
          <p:sp>
            <p:nvSpPr>
              <p:cNvPr id="82" name="אליפסה 81">
                <a:extLst>
                  <a:ext uri="{FF2B5EF4-FFF2-40B4-BE49-F238E27FC236}">
                    <a16:creationId xmlns:a16="http://schemas.microsoft.com/office/drawing/2014/main" id="{B1E7BA95-060F-44B8-9636-59D391757971}"/>
                  </a:ext>
                </a:extLst>
              </p:cNvPr>
              <p:cNvSpPr>
                <a:spLocks noChangeAspect="1"/>
              </p:cNvSpPr>
              <p:nvPr/>
            </p:nvSpPr>
            <p:spPr>
              <a:xfrm>
                <a:off x="5597222" y="5660366"/>
                <a:ext cx="1008000" cy="10080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600" b="1" dirty="0">
                    <a:solidFill>
                      <a:schemeClr val="bg1"/>
                    </a:solidFill>
                    <a:latin typeface="Segoe UI Semibold" panose="020B0702040204020203" pitchFamily="34" charset="0"/>
                    <a:cs typeface="Segoe UI Semibold" panose="020B0702040204020203" pitchFamily="34" charset="0"/>
                  </a:rPr>
                  <a:t>מנוף</a:t>
                </a:r>
              </a:p>
            </p:txBody>
          </p:sp>
          <p:pic>
            <p:nvPicPr>
              <p:cNvPr id="83" name="גרפיקה 82">
                <a:extLst>
                  <a:ext uri="{FF2B5EF4-FFF2-40B4-BE49-F238E27FC236}">
                    <a16:creationId xmlns:a16="http://schemas.microsoft.com/office/drawing/2014/main" id="{1389DEE9-EBF7-405F-8736-A1168CD7022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964801" y="5847008"/>
                <a:ext cx="272843" cy="324000"/>
              </a:xfrm>
              <a:prstGeom prst="rect">
                <a:avLst/>
              </a:prstGeom>
            </p:spPr>
          </p:pic>
        </p:grpSp>
      </p:grpSp>
      <p:sp>
        <p:nvSpPr>
          <p:cNvPr id="84" name="תיבת טקסט 65">
            <a:extLst>
              <a:ext uri="{FF2B5EF4-FFF2-40B4-BE49-F238E27FC236}">
                <a16:creationId xmlns:a16="http://schemas.microsoft.com/office/drawing/2014/main" id="{85D6CC11-D52F-4003-90BC-B24995B613FC}"/>
              </a:ext>
            </a:extLst>
          </p:cNvPr>
          <p:cNvSpPr txBox="1"/>
          <p:nvPr/>
        </p:nvSpPr>
        <p:spPr>
          <a:xfrm>
            <a:off x="10336838" y="5311450"/>
            <a:ext cx="1420750" cy="369332"/>
          </a:xfrm>
          <a:prstGeom prst="rect">
            <a:avLst/>
          </a:prstGeom>
          <a:noFill/>
        </p:spPr>
        <p:txBody>
          <a:bodyPr wrap="square">
            <a:spAutoFit/>
          </a:bodyPr>
          <a:lstStyle/>
          <a:p>
            <a:pPr algn="ctr">
              <a:defRPr/>
            </a:pPr>
            <a:r>
              <a:rPr lang="he-IL" sz="1800" b="1" dirty="0">
                <a:latin typeface="Segoe UI Semibold" panose="020B0702040204020203" pitchFamily="34" charset="0"/>
                <a:cs typeface="Segoe UI Semibold" panose="020B0702040204020203" pitchFamily="34" charset="0"/>
              </a:rPr>
              <a:t>יעוד</a:t>
            </a:r>
          </a:p>
        </p:txBody>
      </p:sp>
      <p:pic>
        <p:nvPicPr>
          <p:cNvPr id="66" name="תמונה 65" descr="תמונה שמכילה שלט, מזון, ציור&#10;&#10;התיאור נוצר באופן אוטומטי">
            <a:extLst>
              <a:ext uri="{FF2B5EF4-FFF2-40B4-BE49-F238E27FC236}">
                <a16:creationId xmlns:a16="http://schemas.microsoft.com/office/drawing/2014/main" id="{D67ADFA6-ED05-4502-812F-34BB1BCC85A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37949" y="280370"/>
            <a:ext cx="1065876" cy="1002211"/>
          </a:xfrm>
          <a:prstGeom prst="rect">
            <a:avLst/>
          </a:prstGeom>
        </p:spPr>
      </p:pic>
    </p:spTree>
    <p:extLst>
      <p:ext uri="{BB962C8B-B14F-4D97-AF65-F5344CB8AC3E}">
        <p14:creationId xmlns:p14="http://schemas.microsoft.com/office/powerpoint/2010/main" val="395015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EF349F-9293-4EA0-A431-DAED328128F9}"/>
              </a:ext>
            </a:extLst>
          </p:cNvPr>
          <p:cNvSpPr>
            <a:spLocks noGrp="1"/>
          </p:cNvSpPr>
          <p:nvPr>
            <p:ph type="title"/>
          </p:nvPr>
        </p:nvSpPr>
        <p:spPr/>
        <p:txBody>
          <a:bodyPr>
            <a:normAutofit/>
          </a:bodyPr>
          <a:lstStyle/>
          <a:p>
            <a:pPr algn="ctr"/>
            <a:r>
              <a:rPr lang="he-IL" sz="2800" b="1" dirty="0">
                <a:solidFill>
                  <a:srgbClr val="0070C0"/>
                </a:solidFill>
              </a:rPr>
              <a:t>תהליך עבודת הקרנות</a:t>
            </a:r>
          </a:p>
        </p:txBody>
      </p:sp>
      <p:cxnSp>
        <p:nvCxnSpPr>
          <p:cNvPr id="8" name="מחבר חץ ישר 7">
            <a:extLst>
              <a:ext uri="{FF2B5EF4-FFF2-40B4-BE49-F238E27FC236}">
                <a16:creationId xmlns:a16="http://schemas.microsoft.com/office/drawing/2014/main" id="{1EC9E5E4-0A33-4212-A5C0-77F73178B2C2}"/>
              </a:ext>
            </a:extLst>
          </p:cNvPr>
          <p:cNvCxnSpPr>
            <a:cxnSpLocks/>
          </p:cNvCxnSpPr>
          <p:nvPr/>
        </p:nvCxnSpPr>
        <p:spPr>
          <a:xfrm flipH="1">
            <a:off x="726779" y="3784146"/>
            <a:ext cx="10035480" cy="0"/>
          </a:xfrm>
          <a:prstGeom prst="straightConnector1">
            <a:avLst/>
          </a:prstGeom>
          <a:ln w="257175" cap="rnd">
            <a:solidFill>
              <a:schemeClr val="bg2"/>
            </a:solidFill>
            <a:round/>
            <a:tailEnd type="arrow" w="med" len="sm"/>
          </a:ln>
        </p:spPr>
        <p:style>
          <a:lnRef idx="1">
            <a:schemeClr val="accent1"/>
          </a:lnRef>
          <a:fillRef idx="0">
            <a:schemeClr val="accent1"/>
          </a:fillRef>
          <a:effectRef idx="0">
            <a:schemeClr val="accent1"/>
          </a:effectRef>
          <a:fontRef idx="minor">
            <a:schemeClr val="tx1"/>
          </a:fontRef>
        </p:style>
      </p:cxnSp>
      <p:grpSp>
        <p:nvGrpSpPr>
          <p:cNvPr id="16" name="קבוצה 15">
            <a:extLst>
              <a:ext uri="{FF2B5EF4-FFF2-40B4-BE49-F238E27FC236}">
                <a16:creationId xmlns:a16="http://schemas.microsoft.com/office/drawing/2014/main" id="{15734A09-BCB9-4A1A-9536-E73AD9F5017B}"/>
              </a:ext>
            </a:extLst>
          </p:cNvPr>
          <p:cNvGrpSpPr>
            <a:grpSpLocks noChangeAspect="1"/>
          </p:cNvGrpSpPr>
          <p:nvPr/>
        </p:nvGrpSpPr>
        <p:grpSpPr>
          <a:xfrm>
            <a:off x="9910151" y="3244146"/>
            <a:ext cx="1080000" cy="1080000"/>
            <a:chOff x="8035998" y="4812116"/>
            <a:chExt cx="1368000" cy="1368000"/>
          </a:xfrm>
        </p:grpSpPr>
        <p:sp>
          <p:nvSpPr>
            <p:cNvPr id="13" name="אליפסה 12">
              <a:extLst>
                <a:ext uri="{FF2B5EF4-FFF2-40B4-BE49-F238E27FC236}">
                  <a16:creationId xmlns:a16="http://schemas.microsoft.com/office/drawing/2014/main" id="{24C87A09-9701-481D-A045-FBEE7A494F63}"/>
                </a:ext>
              </a:extLst>
            </p:cNvPr>
            <p:cNvSpPr>
              <a:spLocks noChangeAspect="1"/>
            </p:cNvSpPr>
            <p:nvPr/>
          </p:nvSpPr>
          <p:spPr>
            <a:xfrm>
              <a:off x="8035998" y="4812116"/>
              <a:ext cx="1368000" cy="1368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t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15" name="אליפסה 14">
              <a:extLst>
                <a:ext uri="{FF2B5EF4-FFF2-40B4-BE49-F238E27FC236}">
                  <a16:creationId xmlns:a16="http://schemas.microsoft.com/office/drawing/2014/main" id="{BD3546A4-D9AA-4BB5-AED3-06A46F0B1B69}"/>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grpSp>
      <p:sp>
        <p:nvSpPr>
          <p:cNvPr id="21" name="תיבת טקסט 20">
            <a:extLst>
              <a:ext uri="{FF2B5EF4-FFF2-40B4-BE49-F238E27FC236}">
                <a16:creationId xmlns:a16="http://schemas.microsoft.com/office/drawing/2014/main" id="{4D69E5AF-4D29-4160-BF97-7D51AB4D4E25}"/>
              </a:ext>
            </a:extLst>
          </p:cNvPr>
          <p:cNvSpPr txBox="1"/>
          <p:nvPr/>
        </p:nvSpPr>
        <p:spPr>
          <a:xfrm>
            <a:off x="10868929" y="3604522"/>
            <a:ext cx="1368000"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a:ea typeface="+mn-ea"/>
                <a:cs typeface="Segoe UI"/>
              </a:rPr>
              <a:t>ייזום איתור צרכים</a:t>
            </a:r>
            <a:endParaRPr kumimoji="0" lang="en-US" sz="1400" b="1" i="0" u="none" strike="noStrike" kern="1200" cap="none" spc="0" normalizeH="0" baseline="0" noProof="0" dirty="0">
              <a:ln>
                <a:noFill/>
              </a:ln>
              <a:solidFill>
                <a:prstClr val="black"/>
              </a:solidFill>
              <a:effectLst/>
              <a:uLnTx/>
              <a:uFillTx/>
              <a:latin typeface="Segoe UI"/>
              <a:ea typeface="+mn-ea"/>
              <a:cs typeface="Segoe UI"/>
            </a:endParaRPr>
          </a:p>
        </p:txBody>
      </p:sp>
      <p:sp>
        <p:nvSpPr>
          <p:cNvPr id="23" name="תיבת טקסט 22">
            <a:extLst>
              <a:ext uri="{FF2B5EF4-FFF2-40B4-BE49-F238E27FC236}">
                <a16:creationId xmlns:a16="http://schemas.microsoft.com/office/drawing/2014/main" id="{1931C097-A013-4CA1-B476-53020E565A71}"/>
              </a:ext>
            </a:extLst>
          </p:cNvPr>
          <p:cNvSpPr txBox="1"/>
          <p:nvPr/>
        </p:nvSpPr>
        <p:spPr>
          <a:xfrm>
            <a:off x="9453888" y="1993580"/>
            <a:ext cx="1992527"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a:ea typeface="+mn-ea"/>
                <a:cs typeface="Segoe UI"/>
              </a:rPr>
              <a:t>יציאה בקול קורא</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62" name="קבוצה 61">
            <a:extLst>
              <a:ext uri="{FF2B5EF4-FFF2-40B4-BE49-F238E27FC236}">
                <a16:creationId xmlns:a16="http://schemas.microsoft.com/office/drawing/2014/main" id="{C8ED47F2-2F48-4F9B-B31B-436D5B8D9FD0}"/>
              </a:ext>
            </a:extLst>
          </p:cNvPr>
          <p:cNvGrpSpPr/>
          <p:nvPr/>
        </p:nvGrpSpPr>
        <p:grpSpPr>
          <a:xfrm>
            <a:off x="8970134" y="3568146"/>
            <a:ext cx="432000" cy="432000"/>
            <a:chOff x="8970134" y="3614595"/>
            <a:chExt cx="432000" cy="432000"/>
          </a:xfrm>
        </p:grpSpPr>
        <p:sp>
          <p:nvSpPr>
            <p:cNvPr id="25" name="אליפסה 24">
              <a:extLst>
                <a:ext uri="{FF2B5EF4-FFF2-40B4-BE49-F238E27FC236}">
                  <a16:creationId xmlns:a16="http://schemas.microsoft.com/office/drawing/2014/main" id="{6F0F3B53-4C2B-45B7-BD73-71B52BB56797}"/>
                </a:ext>
              </a:extLst>
            </p:cNvPr>
            <p:cNvSpPr>
              <a:spLocks noChangeAspect="1"/>
            </p:cNvSpPr>
            <p:nvPr/>
          </p:nvSpPr>
          <p:spPr>
            <a:xfrm>
              <a:off x="8970134" y="3614595"/>
              <a:ext cx="432000" cy="43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sp>
          <p:nvSpPr>
            <p:cNvPr id="26" name="אליפסה 25">
              <a:extLst>
                <a:ext uri="{FF2B5EF4-FFF2-40B4-BE49-F238E27FC236}">
                  <a16:creationId xmlns:a16="http://schemas.microsoft.com/office/drawing/2014/main" id="{69AF2F79-330C-4091-8E30-01C5BE2B372B}"/>
                </a:ext>
              </a:extLst>
            </p:cNvPr>
            <p:cNvSpPr>
              <a:spLocks noChangeAspect="1"/>
            </p:cNvSpPr>
            <p:nvPr/>
          </p:nvSpPr>
          <p:spPr>
            <a:xfrm>
              <a:off x="9087747" y="3732208"/>
              <a:ext cx="196774" cy="196774"/>
            </a:xfrm>
            <a:prstGeom prst="ellipse">
              <a:avLst/>
            </a:prstGeom>
            <a:solidFill>
              <a:schemeClr val="accent3"/>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grpSp>
      <p:sp>
        <p:nvSpPr>
          <p:cNvPr id="30" name="תיבת טקסט 29">
            <a:extLst>
              <a:ext uri="{FF2B5EF4-FFF2-40B4-BE49-F238E27FC236}">
                <a16:creationId xmlns:a16="http://schemas.microsoft.com/office/drawing/2014/main" id="{A83C0383-A7BA-429E-AA81-13D05F3F26DE}"/>
              </a:ext>
            </a:extLst>
          </p:cNvPr>
          <p:cNvSpPr txBox="1"/>
          <p:nvPr/>
        </p:nvSpPr>
        <p:spPr>
          <a:xfrm>
            <a:off x="8053846" y="5080038"/>
            <a:ext cx="2264576"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a:ea typeface="+mn-ea"/>
                <a:cs typeface="Segoe UI"/>
              </a:rPr>
              <a:t>הגשת בקשות, מיון, בדיקת תנאי סף והערכת בקשות</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2" name="תיבת טקסט 31">
            <a:extLst>
              <a:ext uri="{FF2B5EF4-FFF2-40B4-BE49-F238E27FC236}">
                <a16:creationId xmlns:a16="http://schemas.microsoft.com/office/drawing/2014/main" id="{6E181062-FD27-4E47-8F4C-9E97DC28371F}"/>
              </a:ext>
            </a:extLst>
          </p:cNvPr>
          <p:cNvSpPr txBox="1"/>
          <p:nvPr/>
        </p:nvSpPr>
        <p:spPr>
          <a:xfrm>
            <a:off x="7032202" y="1993580"/>
            <a:ext cx="2456134"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a:ea typeface="+mn-ea"/>
                <a:cs typeface="Segoe UI"/>
              </a:rPr>
              <a:t>פיתוח הבקשות: גיבוש והגדרת יעדים, תכנית עבודה ותקציב</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grpSp>
        <p:nvGrpSpPr>
          <p:cNvPr id="55" name="קבוצה 54">
            <a:extLst>
              <a:ext uri="{FF2B5EF4-FFF2-40B4-BE49-F238E27FC236}">
                <a16:creationId xmlns:a16="http://schemas.microsoft.com/office/drawing/2014/main" id="{181B98FD-5D58-4458-ADC1-94DAC44EA42F}"/>
              </a:ext>
            </a:extLst>
          </p:cNvPr>
          <p:cNvGrpSpPr/>
          <p:nvPr/>
        </p:nvGrpSpPr>
        <p:grpSpPr>
          <a:xfrm>
            <a:off x="8031342" y="3568146"/>
            <a:ext cx="432000" cy="432000"/>
            <a:chOff x="7332579" y="3614595"/>
            <a:chExt cx="432000" cy="432000"/>
          </a:xfrm>
        </p:grpSpPr>
        <p:sp>
          <p:nvSpPr>
            <p:cNvPr id="33" name="אליפסה 32">
              <a:extLst>
                <a:ext uri="{FF2B5EF4-FFF2-40B4-BE49-F238E27FC236}">
                  <a16:creationId xmlns:a16="http://schemas.microsoft.com/office/drawing/2014/main" id="{3DF6D178-DC99-4783-A80E-E92022EB8AC5}"/>
                </a:ext>
              </a:extLst>
            </p:cNvPr>
            <p:cNvSpPr>
              <a:spLocks noChangeAspect="1"/>
            </p:cNvSpPr>
            <p:nvPr/>
          </p:nvSpPr>
          <p:spPr>
            <a:xfrm>
              <a:off x="7332579" y="3614595"/>
              <a:ext cx="432000" cy="432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sp>
          <p:nvSpPr>
            <p:cNvPr id="34" name="אליפסה 33">
              <a:extLst>
                <a:ext uri="{FF2B5EF4-FFF2-40B4-BE49-F238E27FC236}">
                  <a16:creationId xmlns:a16="http://schemas.microsoft.com/office/drawing/2014/main" id="{BD5C4DFF-A4C9-42F8-82C8-658D5FBC8FEB}"/>
                </a:ext>
              </a:extLst>
            </p:cNvPr>
            <p:cNvSpPr>
              <a:spLocks noChangeAspect="1"/>
            </p:cNvSpPr>
            <p:nvPr/>
          </p:nvSpPr>
          <p:spPr>
            <a:xfrm>
              <a:off x="7450192" y="3732208"/>
              <a:ext cx="196774" cy="196774"/>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grpSp>
      <p:grpSp>
        <p:nvGrpSpPr>
          <p:cNvPr id="35" name="קבוצה 34">
            <a:extLst>
              <a:ext uri="{FF2B5EF4-FFF2-40B4-BE49-F238E27FC236}">
                <a16:creationId xmlns:a16="http://schemas.microsoft.com/office/drawing/2014/main" id="{3C5FEFAE-0A6C-4489-8AB3-8F3AA745CA31}"/>
              </a:ext>
            </a:extLst>
          </p:cNvPr>
          <p:cNvGrpSpPr>
            <a:grpSpLocks noChangeAspect="1"/>
          </p:cNvGrpSpPr>
          <p:nvPr/>
        </p:nvGrpSpPr>
        <p:grpSpPr>
          <a:xfrm>
            <a:off x="6409640" y="3244146"/>
            <a:ext cx="1080000" cy="1080000"/>
            <a:chOff x="8035998" y="4812116"/>
            <a:chExt cx="1368000" cy="1368000"/>
          </a:xfrm>
        </p:grpSpPr>
        <p:sp>
          <p:nvSpPr>
            <p:cNvPr id="36" name="אליפסה 35">
              <a:extLst>
                <a:ext uri="{FF2B5EF4-FFF2-40B4-BE49-F238E27FC236}">
                  <a16:creationId xmlns:a16="http://schemas.microsoft.com/office/drawing/2014/main" id="{70A07C23-87FD-4DD1-93BE-BD3C4003B537}"/>
                </a:ext>
              </a:extLst>
            </p:cNvPr>
            <p:cNvSpPr>
              <a:spLocks noChangeAspect="1"/>
            </p:cNvSpPr>
            <p:nvPr/>
          </p:nvSpPr>
          <p:spPr>
            <a:xfrm>
              <a:off x="8035998" y="4812116"/>
              <a:ext cx="1368000" cy="1368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t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37" name="אליפסה 36">
              <a:extLst>
                <a:ext uri="{FF2B5EF4-FFF2-40B4-BE49-F238E27FC236}">
                  <a16:creationId xmlns:a16="http://schemas.microsoft.com/office/drawing/2014/main" id="{51CFC6A7-8416-4765-9961-FCE9D4F8E389}"/>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grpSp>
      <p:sp>
        <p:nvSpPr>
          <p:cNvPr id="39" name="תיבת טקסט 38">
            <a:extLst>
              <a:ext uri="{FF2B5EF4-FFF2-40B4-BE49-F238E27FC236}">
                <a16:creationId xmlns:a16="http://schemas.microsoft.com/office/drawing/2014/main" id="{D1D9FCAB-2361-4C76-80F2-9887CABBA0F5}"/>
              </a:ext>
            </a:extLst>
          </p:cNvPr>
          <p:cNvSpPr txBox="1"/>
          <p:nvPr/>
        </p:nvSpPr>
        <p:spPr>
          <a:xfrm>
            <a:off x="5687532" y="5080038"/>
            <a:ext cx="2524216" cy="738664"/>
          </a:xfrm>
          <a:prstGeom prst="rect">
            <a:avLst/>
          </a:prstGeom>
          <a:noFill/>
        </p:spPr>
        <p:txBody>
          <a:bodyPr wrap="square" lIns="91440" tIns="45720" rIns="91440" bIns="4572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a:ea typeface="+mn-ea"/>
                <a:cs typeface="Segoe UI"/>
              </a:rPr>
              <a:t>דיון בוועדות פנימיות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a:ea typeface="+mn-ea"/>
                <a:cs typeface="Segoe UI"/>
              </a:rPr>
              <a:t>(בראשות סמנכ"ל והשתתפות נציגי </a:t>
            </a:r>
            <a:r>
              <a:rPr kumimoji="0" lang="he-IL" sz="1400" b="0" i="0" u="none" strike="noStrike" kern="1200" cap="none" spc="0" normalizeH="0" baseline="0" noProof="0" dirty="0" err="1">
                <a:ln>
                  <a:noFill/>
                </a:ln>
                <a:solidFill>
                  <a:prstClr val="black"/>
                </a:solidFill>
                <a:effectLst/>
                <a:uLnTx/>
                <a:uFillTx/>
                <a:latin typeface="Segoe UI"/>
                <a:ea typeface="+mn-ea"/>
                <a:cs typeface="Segoe UI"/>
              </a:rPr>
              <a:t>חשבות</a:t>
            </a:r>
            <a:r>
              <a:rPr kumimoji="0" lang="he-IL" sz="1400" b="0" i="0" u="none" strike="noStrike" kern="1200" cap="none" spc="0" normalizeH="0" baseline="0" noProof="0" dirty="0">
                <a:ln>
                  <a:noFill/>
                </a:ln>
                <a:solidFill>
                  <a:prstClr val="black"/>
                </a:solidFill>
                <a:effectLst/>
                <a:uLnTx/>
                <a:uFillTx/>
                <a:latin typeface="Segoe UI"/>
                <a:ea typeface="+mn-ea"/>
                <a:cs typeface="Segoe UI"/>
              </a:rPr>
              <a:t> ולשכה משפטית)</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41" name="תיבת טקסט 40">
            <a:extLst>
              <a:ext uri="{FF2B5EF4-FFF2-40B4-BE49-F238E27FC236}">
                <a16:creationId xmlns:a16="http://schemas.microsoft.com/office/drawing/2014/main" id="{7DFA9533-24C6-4676-BAA6-354BA3F85060}"/>
              </a:ext>
            </a:extLst>
          </p:cNvPr>
          <p:cNvSpPr txBox="1"/>
          <p:nvPr/>
        </p:nvSpPr>
        <p:spPr>
          <a:xfrm>
            <a:off x="4721621" y="1993580"/>
            <a:ext cx="1992527"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a:ea typeface="+mn-ea"/>
                <a:cs typeface="Segoe UI"/>
              </a:rPr>
              <a:t>חתימת הסכם</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43" name="תיבת טקסט 42">
            <a:extLst>
              <a:ext uri="{FF2B5EF4-FFF2-40B4-BE49-F238E27FC236}">
                <a16:creationId xmlns:a16="http://schemas.microsoft.com/office/drawing/2014/main" id="{E2E965E3-05EB-4CF7-BB9E-FB724E10A2D0}"/>
              </a:ext>
            </a:extLst>
          </p:cNvPr>
          <p:cNvSpPr txBox="1"/>
          <p:nvPr/>
        </p:nvSpPr>
        <p:spPr>
          <a:xfrm>
            <a:off x="3481899" y="5080038"/>
            <a:ext cx="1992527"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Segoe UI"/>
                <a:ea typeface="+mn-ea"/>
                <a:cs typeface="Segoe UI"/>
              </a:rPr>
              <a:t>הפעלת הפרויקט</a:t>
            </a:r>
          </a:p>
        </p:txBody>
      </p:sp>
      <p:sp>
        <p:nvSpPr>
          <p:cNvPr id="45" name="תיבת טקסט 44">
            <a:extLst>
              <a:ext uri="{FF2B5EF4-FFF2-40B4-BE49-F238E27FC236}">
                <a16:creationId xmlns:a16="http://schemas.microsoft.com/office/drawing/2014/main" id="{342FDF04-4250-4AE9-8F99-641F8A4D32AE}"/>
              </a:ext>
            </a:extLst>
          </p:cNvPr>
          <p:cNvSpPr txBox="1"/>
          <p:nvPr/>
        </p:nvSpPr>
        <p:spPr>
          <a:xfrm>
            <a:off x="1886348" y="1993580"/>
            <a:ext cx="1992527"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a:ln>
                  <a:noFill/>
                </a:ln>
                <a:solidFill>
                  <a:prstClr val="black"/>
                </a:solidFill>
                <a:effectLst/>
                <a:uLnTx/>
                <a:uFillTx/>
                <a:latin typeface="Segoe UI"/>
                <a:ea typeface="+mn-ea"/>
                <a:cs typeface="Segoe UI"/>
              </a:rPr>
              <a:t>מעקב אחרי ביצוע והעברת תשלומים</a:t>
            </a:r>
            <a:endParaRPr kumimoji="0" lang="en-US"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תיבת טקסט 46">
            <a:extLst>
              <a:ext uri="{FF2B5EF4-FFF2-40B4-BE49-F238E27FC236}">
                <a16:creationId xmlns:a16="http://schemas.microsoft.com/office/drawing/2014/main" id="{18C0A70D-D9E0-4387-B09D-791520AA81EA}"/>
              </a:ext>
            </a:extLst>
          </p:cNvPr>
          <p:cNvSpPr txBox="1"/>
          <p:nvPr/>
        </p:nvSpPr>
        <p:spPr>
          <a:xfrm>
            <a:off x="713237" y="5080038"/>
            <a:ext cx="1992527" cy="73866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a:ln>
                  <a:noFill/>
                </a:ln>
                <a:solidFill>
                  <a:prstClr val="black"/>
                </a:solidFill>
                <a:effectLst/>
                <a:uLnTx/>
                <a:uFillTx/>
                <a:latin typeface="Segoe UI"/>
                <a:ea typeface="+mn-ea"/>
                <a:cs typeface="Segoe UI"/>
              </a:rPr>
              <a:t>סיום הפרויקט</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a:ln>
                  <a:noFill/>
                </a:ln>
                <a:solidFill>
                  <a:prstClr val="black"/>
                </a:solidFill>
                <a:effectLst/>
                <a:uLnTx/>
                <a:uFillTx/>
                <a:latin typeface="Segoe UI"/>
                <a:ea typeface="+mn-ea"/>
                <a:cs typeface="Segoe UI"/>
              </a:rPr>
              <a:t>סגירה מקצועית ותקציבית</a:t>
            </a:r>
            <a:endParaRPr kumimoji="0" lang="en-US" sz="1400" b="0" i="0" u="none" strike="noStrike" kern="1200" cap="none" spc="0" normalizeH="0" baseline="0" noProof="0">
              <a:ln>
                <a:noFill/>
              </a:ln>
              <a:solidFill>
                <a:prstClr val="black"/>
              </a:solidFill>
              <a:effectLst/>
              <a:uLnTx/>
              <a:uFillTx/>
              <a:latin typeface="Segoe UI"/>
              <a:ea typeface="+mn-ea"/>
              <a:cs typeface="Segoe UI"/>
            </a:endParaRPr>
          </a:p>
        </p:txBody>
      </p:sp>
      <p:grpSp>
        <p:nvGrpSpPr>
          <p:cNvPr id="49" name="קבוצה 48">
            <a:extLst>
              <a:ext uri="{FF2B5EF4-FFF2-40B4-BE49-F238E27FC236}">
                <a16:creationId xmlns:a16="http://schemas.microsoft.com/office/drawing/2014/main" id="{2D11076F-1E6A-4E81-9AB6-F7CFD186CD86}"/>
              </a:ext>
            </a:extLst>
          </p:cNvPr>
          <p:cNvGrpSpPr>
            <a:grpSpLocks noChangeAspect="1"/>
          </p:cNvGrpSpPr>
          <p:nvPr/>
        </p:nvGrpSpPr>
        <p:grpSpPr>
          <a:xfrm>
            <a:off x="3938162" y="3244146"/>
            <a:ext cx="1080000" cy="1080000"/>
            <a:chOff x="8035998" y="4812116"/>
            <a:chExt cx="1368000" cy="1368000"/>
          </a:xfrm>
        </p:grpSpPr>
        <p:sp>
          <p:nvSpPr>
            <p:cNvPr id="50" name="אליפסה 49">
              <a:extLst>
                <a:ext uri="{FF2B5EF4-FFF2-40B4-BE49-F238E27FC236}">
                  <a16:creationId xmlns:a16="http://schemas.microsoft.com/office/drawing/2014/main" id="{B0F0C308-84A5-48A1-8A28-72055DAD26AB}"/>
                </a:ext>
              </a:extLst>
            </p:cNvPr>
            <p:cNvSpPr>
              <a:spLocks noChangeAspect="1"/>
            </p:cNvSpPr>
            <p:nvPr/>
          </p:nvSpPr>
          <p:spPr>
            <a:xfrm>
              <a:off x="8035998" y="4812116"/>
              <a:ext cx="1368000" cy="1368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t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51" name="אליפסה 50">
              <a:extLst>
                <a:ext uri="{FF2B5EF4-FFF2-40B4-BE49-F238E27FC236}">
                  <a16:creationId xmlns:a16="http://schemas.microsoft.com/office/drawing/2014/main" id="{64D667FD-A9C4-4441-81A3-BE27A1EFAF74}"/>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Segoe UI Semibold"/>
              </a:endParaRPr>
            </a:p>
          </p:txBody>
        </p:sp>
      </p:grpSp>
      <p:grpSp>
        <p:nvGrpSpPr>
          <p:cNvPr id="52" name="קבוצה 51">
            <a:extLst>
              <a:ext uri="{FF2B5EF4-FFF2-40B4-BE49-F238E27FC236}">
                <a16:creationId xmlns:a16="http://schemas.microsoft.com/office/drawing/2014/main" id="{85230FD3-9F16-487F-8850-9F2EF0290478}"/>
              </a:ext>
            </a:extLst>
          </p:cNvPr>
          <p:cNvGrpSpPr>
            <a:grpSpLocks noChangeAspect="1"/>
          </p:cNvGrpSpPr>
          <p:nvPr/>
        </p:nvGrpSpPr>
        <p:grpSpPr>
          <a:xfrm>
            <a:off x="2342611" y="3244146"/>
            <a:ext cx="1080000" cy="1080000"/>
            <a:chOff x="8035998" y="4812116"/>
            <a:chExt cx="1368000" cy="1368000"/>
          </a:xfrm>
        </p:grpSpPr>
        <p:sp>
          <p:nvSpPr>
            <p:cNvPr id="53" name="אליפסה 52">
              <a:extLst>
                <a:ext uri="{FF2B5EF4-FFF2-40B4-BE49-F238E27FC236}">
                  <a16:creationId xmlns:a16="http://schemas.microsoft.com/office/drawing/2014/main" id="{571B4ED6-CE2C-45BE-845C-E018DDD4D059}"/>
                </a:ext>
              </a:extLst>
            </p:cNvPr>
            <p:cNvSpPr>
              <a:spLocks noChangeAspect="1"/>
            </p:cNvSpPr>
            <p:nvPr/>
          </p:nvSpPr>
          <p:spPr>
            <a:xfrm>
              <a:off x="8035998" y="4812116"/>
              <a:ext cx="1368000" cy="1368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54" name="אליפסה 53">
              <a:extLst>
                <a:ext uri="{FF2B5EF4-FFF2-40B4-BE49-F238E27FC236}">
                  <a16:creationId xmlns:a16="http://schemas.microsoft.com/office/drawing/2014/main" id="{B0D1EAF6-7BA3-4B48-AFC0-58FE536B96E0}"/>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Semibold"/>
              </a:endParaRPr>
            </a:p>
          </p:txBody>
        </p:sp>
      </p:grpSp>
      <p:grpSp>
        <p:nvGrpSpPr>
          <p:cNvPr id="56" name="קבוצה 55">
            <a:extLst>
              <a:ext uri="{FF2B5EF4-FFF2-40B4-BE49-F238E27FC236}">
                <a16:creationId xmlns:a16="http://schemas.microsoft.com/office/drawing/2014/main" id="{691690F9-05BF-467D-A393-6CC61845440F}"/>
              </a:ext>
            </a:extLst>
          </p:cNvPr>
          <p:cNvGrpSpPr/>
          <p:nvPr/>
        </p:nvGrpSpPr>
        <p:grpSpPr>
          <a:xfrm>
            <a:off x="5505758" y="3568146"/>
            <a:ext cx="432000" cy="432000"/>
            <a:chOff x="7332579" y="3614595"/>
            <a:chExt cx="432000" cy="432000"/>
          </a:xfrm>
          <a:solidFill>
            <a:schemeClr val="accent6"/>
          </a:solidFill>
        </p:grpSpPr>
        <p:sp>
          <p:nvSpPr>
            <p:cNvPr id="57" name="אליפסה 56">
              <a:extLst>
                <a:ext uri="{FF2B5EF4-FFF2-40B4-BE49-F238E27FC236}">
                  <a16:creationId xmlns:a16="http://schemas.microsoft.com/office/drawing/2014/main" id="{68F93666-3699-44E0-8795-2D7E2C93BE3D}"/>
                </a:ext>
              </a:extLst>
            </p:cNvPr>
            <p:cNvSpPr>
              <a:spLocks noChangeAspect="1"/>
            </p:cNvSpPr>
            <p:nvPr/>
          </p:nvSpPr>
          <p:spPr>
            <a:xfrm>
              <a:off x="7332579" y="3614595"/>
              <a:ext cx="432000" cy="43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sp>
          <p:nvSpPr>
            <p:cNvPr id="58" name="אליפסה 57">
              <a:extLst>
                <a:ext uri="{FF2B5EF4-FFF2-40B4-BE49-F238E27FC236}">
                  <a16:creationId xmlns:a16="http://schemas.microsoft.com/office/drawing/2014/main" id="{1E0735DF-5842-4BB6-A7BF-CD83E02C6390}"/>
                </a:ext>
              </a:extLst>
            </p:cNvPr>
            <p:cNvSpPr>
              <a:spLocks noChangeAspect="1"/>
            </p:cNvSpPr>
            <p:nvPr/>
          </p:nvSpPr>
          <p:spPr>
            <a:xfrm>
              <a:off x="7450192" y="3732208"/>
              <a:ext cx="196774" cy="196774"/>
            </a:xfrm>
            <a:prstGeom prst="ellipse">
              <a:avLst/>
            </a:prstGeom>
            <a:grp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grpSp>
      <p:grpSp>
        <p:nvGrpSpPr>
          <p:cNvPr id="59" name="קבוצה 58">
            <a:extLst>
              <a:ext uri="{FF2B5EF4-FFF2-40B4-BE49-F238E27FC236}">
                <a16:creationId xmlns:a16="http://schemas.microsoft.com/office/drawing/2014/main" id="{9FAE60D5-2AB0-4CDB-8302-90D0D1338DF4}"/>
              </a:ext>
            </a:extLst>
          </p:cNvPr>
          <p:cNvGrpSpPr/>
          <p:nvPr/>
        </p:nvGrpSpPr>
        <p:grpSpPr>
          <a:xfrm>
            <a:off x="1474110" y="3568146"/>
            <a:ext cx="432000" cy="432000"/>
            <a:chOff x="7332579" y="3614595"/>
            <a:chExt cx="432000" cy="432000"/>
          </a:xfrm>
        </p:grpSpPr>
        <p:sp>
          <p:nvSpPr>
            <p:cNvPr id="60" name="אליפסה 59">
              <a:extLst>
                <a:ext uri="{FF2B5EF4-FFF2-40B4-BE49-F238E27FC236}">
                  <a16:creationId xmlns:a16="http://schemas.microsoft.com/office/drawing/2014/main" id="{1EC0F861-8256-4F08-AEA3-46E0BFBEBE67}"/>
                </a:ext>
              </a:extLst>
            </p:cNvPr>
            <p:cNvSpPr>
              <a:spLocks noChangeAspect="1"/>
            </p:cNvSpPr>
            <p:nvPr/>
          </p:nvSpPr>
          <p:spPr>
            <a:xfrm>
              <a:off x="7332579" y="3614595"/>
              <a:ext cx="432000" cy="432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sp>
          <p:nvSpPr>
            <p:cNvPr id="61" name="אליפסה 60">
              <a:extLst>
                <a:ext uri="{FF2B5EF4-FFF2-40B4-BE49-F238E27FC236}">
                  <a16:creationId xmlns:a16="http://schemas.microsoft.com/office/drawing/2014/main" id="{3547D8BC-2862-4EFB-891A-21C4B088FEDE}"/>
                </a:ext>
              </a:extLst>
            </p:cNvPr>
            <p:cNvSpPr>
              <a:spLocks noChangeAspect="1"/>
            </p:cNvSpPr>
            <p:nvPr/>
          </p:nvSpPr>
          <p:spPr>
            <a:xfrm>
              <a:off x="7450192" y="3732208"/>
              <a:ext cx="196774" cy="196774"/>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a:ea typeface="+mn-ea"/>
                <a:cs typeface="Segoe UI"/>
              </a:endParaRPr>
            </a:p>
          </p:txBody>
        </p:sp>
      </p:grpSp>
      <p:cxnSp>
        <p:nvCxnSpPr>
          <p:cNvPr id="66" name="מחבר ישר 65">
            <a:extLst>
              <a:ext uri="{FF2B5EF4-FFF2-40B4-BE49-F238E27FC236}">
                <a16:creationId xmlns:a16="http://schemas.microsoft.com/office/drawing/2014/main" id="{69199176-301D-422F-BC81-8D390744DDA7}"/>
              </a:ext>
            </a:extLst>
          </p:cNvPr>
          <p:cNvCxnSpPr>
            <a:cxnSpLocks/>
          </p:cNvCxnSpPr>
          <p:nvPr/>
        </p:nvCxnSpPr>
        <p:spPr>
          <a:xfrm flipV="1">
            <a:off x="10450151" y="2542690"/>
            <a:ext cx="0" cy="75600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9" name="מחבר ישר 68">
            <a:extLst>
              <a:ext uri="{FF2B5EF4-FFF2-40B4-BE49-F238E27FC236}">
                <a16:creationId xmlns:a16="http://schemas.microsoft.com/office/drawing/2014/main" id="{BCC1FBC1-A6CF-4884-9196-2EAA3C8F0BB4}"/>
              </a:ext>
            </a:extLst>
          </p:cNvPr>
          <p:cNvCxnSpPr>
            <a:cxnSpLocks/>
          </p:cNvCxnSpPr>
          <p:nvPr/>
        </p:nvCxnSpPr>
        <p:spPr>
          <a:xfrm flipV="1">
            <a:off x="2882611" y="2542690"/>
            <a:ext cx="0" cy="75600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144060BA-B9E1-426F-90E1-06738DD43505}"/>
              </a:ext>
            </a:extLst>
          </p:cNvPr>
          <p:cNvCxnSpPr>
            <a:cxnSpLocks/>
          </p:cNvCxnSpPr>
          <p:nvPr/>
        </p:nvCxnSpPr>
        <p:spPr>
          <a:xfrm flipV="1">
            <a:off x="5721758" y="2562354"/>
            <a:ext cx="0" cy="99867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68D0ADC1-4EDB-4DA1-B931-0EA4A01C99C4}"/>
              </a:ext>
            </a:extLst>
          </p:cNvPr>
          <p:cNvCxnSpPr>
            <a:cxnSpLocks/>
          </p:cNvCxnSpPr>
          <p:nvPr/>
        </p:nvCxnSpPr>
        <p:spPr>
          <a:xfrm flipV="1">
            <a:off x="8247342" y="2562354"/>
            <a:ext cx="0" cy="99867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8FFEE545-26C2-4D8B-9E02-67D871410D64}"/>
              </a:ext>
            </a:extLst>
          </p:cNvPr>
          <p:cNvCxnSpPr>
            <a:cxnSpLocks/>
            <a:endCxn id="25" idx="4"/>
          </p:cNvCxnSpPr>
          <p:nvPr/>
        </p:nvCxnSpPr>
        <p:spPr>
          <a:xfrm flipV="1">
            <a:off x="9179284" y="4000146"/>
            <a:ext cx="0" cy="99720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A95BDF3A-8DFE-4FF8-94D4-FBE129C338C9}"/>
              </a:ext>
            </a:extLst>
          </p:cNvPr>
          <p:cNvCxnSpPr>
            <a:cxnSpLocks/>
          </p:cNvCxnSpPr>
          <p:nvPr/>
        </p:nvCxnSpPr>
        <p:spPr>
          <a:xfrm flipV="1">
            <a:off x="6949640" y="4268388"/>
            <a:ext cx="0" cy="75600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מחבר ישר 74">
            <a:extLst>
              <a:ext uri="{FF2B5EF4-FFF2-40B4-BE49-F238E27FC236}">
                <a16:creationId xmlns:a16="http://schemas.microsoft.com/office/drawing/2014/main" id="{6F15CD21-4410-4375-BB1D-4F33375C5EF7}"/>
              </a:ext>
            </a:extLst>
          </p:cNvPr>
          <p:cNvCxnSpPr>
            <a:cxnSpLocks/>
          </p:cNvCxnSpPr>
          <p:nvPr/>
        </p:nvCxnSpPr>
        <p:spPr>
          <a:xfrm flipV="1">
            <a:off x="4478162" y="4268388"/>
            <a:ext cx="0" cy="75600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37517286-26F4-4995-8006-91E7B190BD3A}"/>
              </a:ext>
            </a:extLst>
          </p:cNvPr>
          <p:cNvCxnSpPr>
            <a:cxnSpLocks/>
          </p:cNvCxnSpPr>
          <p:nvPr/>
        </p:nvCxnSpPr>
        <p:spPr>
          <a:xfrm flipV="1">
            <a:off x="1690110" y="4000146"/>
            <a:ext cx="0" cy="99720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1" name="תיבת טקסט 80">
            <a:extLst>
              <a:ext uri="{FF2B5EF4-FFF2-40B4-BE49-F238E27FC236}">
                <a16:creationId xmlns:a16="http://schemas.microsoft.com/office/drawing/2014/main" id="{EF66FDC0-22C4-4C5B-9805-0D7BC3145A7A}"/>
              </a:ext>
            </a:extLst>
          </p:cNvPr>
          <p:cNvSpPr txBox="1"/>
          <p:nvPr/>
        </p:nvSpPr>
        <p:spPr>
          <a:xfrm>
            <a:off x="-65260" y="3511173"/>
            <a:ext cx="948163" cy="523220"/>
          </a:xfrm>
          <a:prstGeom prst="rect">
            <a:avLst/>
          </a:prstGeom>
          <a:noFill/>
        </p:spPr>
        <p:txBody>
          <a:bodyPr wrap="square" lIns="91440" tIns="45720" rIns="91440" bIns="4572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prstClr val="black"/>
                </a:solidFill>
                <a:effectLst/>
                <a:uLnTx/>
                <a:uFillTx/>
                <a:latin typeface="Segoe UI"/>
                <a:ea typeface="+mn-ea"/>
                <a:cs typeface="Segoe UI"/>
              </a:rPr>
              <a:t>הערכה ומחקר</a:t>
            </a:r>
          </a:p>
        </p:txBody>
      </p:sp>
      <p:pic>
        <p:nvPicPr>
          <p:cNvPr id="82" name="גרפיקה 81">
            <a:extLst>
              <a:ext uri="{FF2B5EF4-FFF2-40B4-BE49-F238E27FC236}">
                <a16:creationId xmlns:a16="http://schemas.microsoft.com/office/drawing/2014/main" id="{AE180980-F9B4-43FA-82C2-A86014F65D7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92507" y="3626533"/>
            <a:ext cx="288000" cy="228000"/>
          </a:xfrm>
          <a:prstGeom prst="rect">
            <a:avLst/>
          </a:prstGeom>
        </p:spPr>
      </p:pic>
      <p:pic>
        <p:nvPicPr>
          <p:cNvPr id="83" name="גרפיקה 82">
            <a:extLst>
              <a:ext uri="{FF2B5EF4-FFF2-40B4-BE49-F238E27FC236}">
                <a16:creationId xmlns:a16="http://schemas.microsoft.com/office/drawing/2014/main" id="{3B58882E-5DD1-4C4D-97D6-455E228244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98684" y="3574783"/>
            <a:ext cx="313500" cy="396000"/>
          </a:xfrm>
          <a:prstGeom prst="rect">
            <a:avLst/>
          </a:prstGeom>
        </p:spPr>
      </p:pic>
      <p:pic>
        <p:nvPicPr>
          <p:cNvPr id="84" name="גרפיקה 83">
            <a:extLst>
              <a:ext uri="{FF2B5EF4-FFF2-40B4-BE49-F238E27FC236}">
                <a16:creationId xmlns:a16="http://schemas.microsoft.com/office/drawing/2014/main" id="{EE0C6D8A-E918-43DD-B98A-AE457A156C3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331933" y="3604522"/>
            <a:ext cx="288000" cy="300522"/>
          </a:xfrm>
          <a:prstGeom prst="rect">
            <a:avLst/>
          </a:prstGeom>
        </p:spPr>
      </p:pic>
      <p:pic>
        <p:nvPicPr>
          <p:cNvPr id="85" name="גרפיקה 84">
            <a:extLst>
              <a:ext uri="{FF2B5EF4-FFF2-40B4-BE49-F238E27FC236}">
                <a16:creationId xmlns:a16="http://schemas.microsoft.com/office/drawing/2014/main" id="{98DFF782-E001-444F-97F8-D367983EDE2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757659" y="3610783"/>
            <a:ext cx="216000" cy="288000"/>
          </a:xfrm>
          <a:prstGeom prst="rect">
            <a:avLst/>
          </a:prstGeom>
        </p:spPr>
      </p:pic>
    </p:spTree>
    <p:extLst>
      <p:ext uri="{BB962C8B-B14F-4D97-AF65-F5344CB8AC3E}">
        <p14:creationId xmlns:p14="http://schemas.microsoft.com/office/powerpoint/2010/main" val="255242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a:extLst>
              <a:ext uri="{FF2B5EF4-FFF2-40B4-BE49-F238E27FC236}">
                <a16:creationId xmlns:a16="http://schemas.microsoft.com/office/drawing/2014/main" id="{35F6190D-9662-4A02-8A4E-5E7ED33A523B}"/>
              </a:ext>
            </a:extLst>
          </p:cNvPr>
          <p:cNvSpPr>
            <a:spLocks noChangeAspect="1"/>
          </p:cNvSpPr>
          <p:nvPr/>
        </p:nvSpPr>
        <p:spPr>
          <a:xfrm>
            <a:off x="7119234" y="1492095"/>
            <a:ext cx="2457049" cy="211897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r>
              <a:rPr lang="he-IL" sz="1400" b="1" dirty="0">
                <a:solidFill>
                  <a:schemeClr val="tx1"/>
                </a:solidFill>
              </a:rPr>
              <a:t>בחינה על פי קריטריונים ברורים, שקופים ושוויוניים</a:t>
            </a:r>
            <a:endParaRPr lang="en-US" sz="1400" b="1" dirty="0">
              <a:solidFill>
                <a:schemeClr val="tx1"/>
              </a:solidFill>
            </a:endParaRPr>
          </a:p>
        </p:txBody>
      </p:sp>
      <p:grpSp>
        <p:nvGrpSpPr>
          <p:cNvPr id="3" name="קבוצה 5">
            <a:extLst>
              <a:ext uri="{FF2B5EF4-FFF2-40B4-BE49-F238E27FC236}">
                <a16:creationId xmlns:a16="http://schemas.microsoft.com/office/drawing/2014/main" id="{1E6D5F2F-B350-4448-A3A9-A233789EB551}"/>
              </a:ext>
            </a:extLst>
          </p:cNvPr>
          <p:cNvGrpSpPr/>
          <p:nvPr/>
        </p:nvGrpSpPr>
        <p:grpSpPr>
          <a:xfrm>
            <a:off x="4159545" y="1378064"/>
            <a:ext cx="5416738" cy="2376002"/>
            <a:chOff x="6491250" y="2204641"/>
            <a:chExt cx="7224118" cy="3863849"/>
          </a:xfrm>
        </p:grpSpPr>
        <p:sp>
          <p:nvSpPr>
            <p:cNvPr id="9" name="אליפסה 6">
              <a:extLst>
                <a:ext uri="{FF2B5EF4-FFF2-40B4-BE49-F238E27FC236}">
                  <a16:creationId xmlns:a16="http://schemas.microsoft.com/office/drawing/2014/main" id="{E2710356-D131-4848-B461-731B4161ADDE}"/>
                </a:ext>
              </a:extLst>
            </p:cNvPr>
            <p:cNvSpPr>
              <a:spLocks noChangeAspect="1"/>
            </p:cNvSpPr>
            <p:nvPr/>
          </p:nvSpPr>
          <p:spPr>
            <a:xfrm>
              <a:off x="6491250" y="2468092"/>
              <a:ext cx="2989504" cy="298950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r>
                <a:rPr lang="he-IL" sz="1400" b="1" dirty="0">
                  <a:solidFill>
                    <a:schemeClr val="tx1"/>
                  </a:solidFill>
                </a:rPr>
                <a:t>בחירה במתאימים ביותר</a:t>
              </a:r>
              <a:endParaRPr lang="en-US" sz="1400" b="1" dirty="0">
                <a:solidFill>
                  <a:schemeClr val="tx1"/>
                </a:solidFill>
              </a:endParaRPr>
            </a:p>
          </p:txBody>
        </p:sp>
        <p:grpSp>
          <p:nvGrpSpPr>
            <p:cNvPr id="17" name="קבוצה 7">
              <a:extLst>
                <a:ext uri="{FF2B5EF4-FFF2-40B4-BE49-F238E27FC236}">
                  <a16:creationId xmlns:a16="http://schemas.microsoft.com/office/drawing/2014/main" id="{D3309110-63CD-4695-B3F8-8F9FC95464DA}"/>
                </a:ext>
              </a:extLst>
            </p:cNvPr>
            <p:cNvGrpSpPr/>
            <p:nvPr/>
          </p:nvGrpSpPr>
          <p:grpSpPr>
            <a:xfrm>
              <a:off x="10054948" y="2204641"/>
              <a:ext cx="3660420" cy="3647848"/>
              <a:chOff x="10054948" y="1722727"/>
              <a:chExt cx="3660420" cy="3647848"/>
            </a:xfrm>
            <a:effectLst/>
          </p:grpSpPr>
          <p:sp>
            <p:nvSpPr>
              <p:cNvPr id="5" name="אליפסה 4">
                <a:extLst>
                  <a:ext uri="{FF2B5EF4-FFF2-40B4-BE49-F238E27FC236}">
                    <a16:creationId xmlns:a16="http://schemas.microsoft.com/office/drawing/2014/main" id="{78F65CE5-3E8F-42DF-80D5-13E49C89BE91}"/>
                  </a:ext>
                </a:extLst>
              </p:cNvPr>
              <p:cNvSpPr>
                <a:spLocks noChangeAspect="1"/>
              </p:cNvSpPr>
              <p:nvPr/>
            </p:nvSpPr>
            <p:spPr>
              <a:xfrm>
                <a:off x="11891444" y="1722727"/>
                <a:ext cx="1823924" cy="3647848"/>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Lst>
                <a:ahLst/>
                <a:cxnLst>
                  <a:cxn ang="0">
                    <a:pos x="connsiteX0" y="connsiteY0"/>
                  </a:cxn>
                  <a:cxn ang="0">
                    <a:pos x="connsiteX1" y="connsiteY1"/>
                  </a:cxn>
                  <a:cxn ang="0">
                    <a:pos x="connsiteX2" y="connsiteY2"/>
                  </a:cxn>
                </a:cxnLst>
                <a:rect l="l" t="t" r="r" b="b"/>
                <a:pathLst>
                  <a:path w="1494752" h="2989504">
                    <a:moveTo>
                      <a:pt x="0" y="0"/>
                    </a:moveTo>
                    <a:cubicBezTo>
                      <a:pt x="825529" y="0"/>
                      <a:pt x="1494752" y="669223"/>
                      <a:pt x="1494752" y="1494752"/>
                    </a:cubicBezTo>
                    <a:cubicBezTo>
                      <a:pt x="1494752" y="2320281"/>
                      <a:pt x="825529" y="2989504"/>
                      <a:pt x="0" y="2989504"/>
                    </a:cubicBezTo>
                  </a:path>
                </a:pathLst>
              </a:custGeom>
              <a:noFill/>
              <a:ln w="34925">
                <a:solidFill>
                  <a:schemeClr val="accent2"/>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אליפסה 4">
                <a:extLst>
                  <a:ext uri="{FF2B5EF4-FFF2-40B4-BE49-F238E27FC236}">
                    <a16:creationId xmlns:a16="http://schemas.microsoft.com/office/drawing/2014/main" id="{8922FFBB-E898-492E-8F35-98529E213F19}"/>
                  </a:ext>
                </a:extLst>
              </p:cNvPr>
              <p:cNvSpPr>
                <a:spLocks noChangeAspect="1"/>
              </p:cNvSpPr>
              <p:nvPr/>
            </p:nvSpPr>
            <p:spPr>
              <a:xfrm rot="10800000">
                <a:off x="10054948" y="3546651"/>
                <a:ext cx="1823924" cy="1823924"/>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 name="connsiteX0" fmla="*/ 0 w 1494752"/>
                  <a:gd name="connsiteY0" fmla="*/ 0 h 1494752"/>
                  <a:gd name="connsiteX1" fmla="*/ 1494752 w 1494752"/>
                  <a:gd name="connsiteY1" fmla="*/ 1494752 h 1494752"/>
                </a:gdLst>
                <a:ahLst/>
                <a:cxnLst>
                  <a:cxn ang="0">
                    <a:pos x="connsiteX0" y="connsiteY0"/>
                  </a:cxn>
                  <a:cxn ang="0">
                    <a:pos x="connsiteX1" y="connsiteY1"/>
                  </a:cxn>
                </a:cxnLst>
                <a:rect l="l" t="t" r="r" b="b"/>
                <a:pathLst>
                  <a:path w="1494752" h="1494752">
                    <a:moveTo>
                      <a:pt x="0" y="0"/>
                    </a:moveTo>
                    <a:cubicBezTo>
                      <a:pt x="825529" y="0"/>
                      <a:pt x="1494752" y="669223"/>
                      <a:pt x="1494752" y="1494752"/>
                    </a:cubicBezTo>
                  </a:path>
                </a:pathLst>
              </a:custGeom>
              <a:noFill/>
              <a:ln w="349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קבוצה 9">
              <a:extLst>
                <a:ext uri="{FF2B5EF4-FFF2-40B4-BE49-F238E27FC236}">
                  <a16:creationId xmlns:a16="http://schemas.microsoft.com/office/drawing/2014/main" id="{F089CC8A-5235-4D48-B500-D79CADED1EA6}"/>
                </a:ext>
              </a:extLst>
            </p:cNvPr>
            <p:cNvGrpSpPr/>
            <p:nvPr/>
          </p:nvGrpSpPr>
          <p:grpSpPr>
            <a:xfrm>
              <a:off x="11746467" y="5636490"/>
              <a:ext cx="432000" cy="432000"/>
              <a:chOff x="12936009" y="3707532"/>
              <a:chExt cx="432000" cy="432000"/>
            </a:xfrm>
            <a:solidFill>
              <a:schemeClr val="accent2"/>
            </a:solidFill>
          </p:grpSpPr>
          <p:sp>
            <p:nvSpPr>
              <p:cNvPr id="22" name="אליפסה 11">
                <a:extLst>
                  <a:ext uri="{FF2B5EF4-FFF2-40B4-BE49-F238E27FC236}">
                    <a16:creationId xmlns:a16="http://schemas.microsoft.com/office/drawing/2014/main" id="{0952362D-92C6-4339-B3B4-451CF1B73614}"/>
                  </a:ext>
                </a:extLst>
              </p:cNvPr>
              <p:cNvSpPr>
                <a:spLocks noChangeAspect="1"/>
              </p:cNvSpPr>
              <p:nvPr/>
            </p:nvSpPr>
            <p:spPr>
              <a:xfrm>
                <a:off x="12936009" y="3707532"/>
                <a:ext cx="432000" cy="43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3" name="אליפסה 12">
                <a:extLst>
                  <a:ext uri="{FF2B5EF4-FFF2-40B4-BE49-F238E27FC236}">
                    <a16:creationId xmlns:a16="http://schemas.microsoft.com/office/drawing/2014/main" id="{840051FF-AFD6-4DD7-8786-4678FBF47220}"/>
                  </a:ext>
                </a:extLst>
              </p:cNvPr>
              <p:cNvSpPr>
                <a:spLocks noChangeAspect="1"/>
              </p:cNvSpPr>
              <p:nvPr/>
            </p:nvSpPr>
            <p:spPr>
              <a:xfrm>
                <a:off x="13053626" y="3825146"/>
                <a:ext cx="196775" cy="196773"/>
              </a:xfrm>
              <a:prstGeom prst="ellipse">
                <a:avLst/>
              </a:prstGeom>
              <a:grp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grpSp>
        <p:pic>
          <p:nvPicPr>
            <p:cNvPr id="28" name="גרפיקה 27">
              <a:extLst>
                <a:ext uri="{FF2B5EF4-FFF2-40B4-BE49-F238E27FC236}">
                  <a16:creationId xmlns:a16="http://schemas.microsoft.com/office/drawing/2014/main" id="{FA8F2F67-B9B4-40F8-B4EE-04CE576147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568777" y="3110423"/>
              <a:ext cx="586749" cy="575999"/>
            </a:xfrm>
            <a:prstGeom prst="rect">
              <a:avLst/>
            </a:prstGeom>
          </p:spPr>
        </p:pic>
      </p:grpSp>
      <p:grpSp>
        <p:nvGrpSpPr>
          <p:cNvPr id="18" name="קבוצה 110">
            <a:extLst>
              <a:ext uri="{FF2B5EF4-FFF2-40B4-BE49-F238E27FC236}">
                <a16:creationId xmlns:a16="http://schemas.microsoft.com/office/drawing/2014/main" id="{41F6B7AB-45EC-4044-9D08-30C5249F7B35}"/>
              </a:ext>
            </a:extLst>
          </p:cNvPr>
          <p:cNvGrpSpPr/>
          <p:nvPr/>
        </p:nvGrpSpPr>
        <p:grpSpPr>
          <a:xfrm rot="10800000">
            <a:off x="4173931" y="1492095"/>
            <a:ext cx="2649020" cy="2043352"/>
            <a:chOff x="6101644" y="1629790"/>
            <a:chExt cx="3647848" cy="3647848"/>
          </a:xfrm>
        </p:grpSpPr>
        <p:sp>
          <p:nvSpPr>
            <p:cNvPr id="19" name="אליפסה 4">
              <a:extLst>
                <a:ext uri="{FF2B5EF4-FFF2-40B4-BE49-F238E27FC236}">
                  <a16:creationId xmlns:a16="http://schemas.microsoft.com/office/drawing/2014/main" id="{5B9E349A-C1DB-40B5-92B0-57833EB91381}"/>
                </a:ext>
              </a:extLst>
            </p:cNvPr>
            <p:cNvSpPr>
              <a:spLocks noChangeAspect="1"/>
            </p:cNvSpPr>
            <p:nvPr/>
          </p:nvSpPr>
          <p:spPr>
            <a:xfrm>
              <a:off x="7925568" y="1629790"/>
              <a:ext cx="1823924" cy="3647848"/>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Lst>
              <a:ahLst/>
              <a:cxnLst>
                <a:cxn ang="0">
                  <a:pos x="connsiteX0" y="connsiteY0"/>
                </a:cxn>
                <a:cxn ang="0">
                  <a:pos x="connsiteX1" y="connsiteY1"/>
                </a:cxn>
                <a:cxn ang="0">
                  <a:pos x="connsiteX2" y="connsiteY2"/>
                </a:cxn>
              </a:cxnLst>
              <a:rect l="l" t="t" r="r" b="b"/>
              <a:pathLst>
                <a:path w="1494752" h="2989504">
                  <a:moveTo>
                    <a:pt x="0" y="0"/>
                  </a:moveTo>
                  <a:cubicBezTo>
                    <a:pt x="825529" y="0"/>
                    <a:pt x="1494752" y="669223"/>
                    <a:pt x="1494752" y="1494752"/>
                  </a:cubicBezTo>
                  <a:cubicBezTo>
                    <a:pt x="1494752" y="2320281"/>
                    <a:pt x="825529" y="2989504"/>
                    <a:pt x="0" y="2989504"/>
                  </a:cubicBezTo>
                </a:path>
              </a:pathLst>
            </a:custGeom>
            <a:noFill/>
            <a:ln w="34925">
              <a:solidFill>
                <a:schemeClr val="accent3"/>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אליפסה 4">
              <a:extLst>
                <a:ext uri="{FF2B5EF4-FFF2-40B4-BE49-F238E27FC236}">
                  <a16:creationId xmlns:a16="http://schemas.microsoft.com/office/drawing/2014/main" id="{EACFB143-1002-4611-ACE3-FA4015D64F2D}"/>
                </a:ext>
              </a:extLst>
            </p:cNvPr>
            <p:cNvSpPr>
              <a:spLocks noChangeAspect="1"/>
            </p:cNvSpPr>
            <p:nvPr/>
          </p:nvSpPr>
          <p:spPr>
            <a:xfrm rot="10800000">
              <a:off x="6101644" y="3453714"/>
              <a:ext cx="1823924" cy="1823924"/>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 name="connsiteX0" fmla="*/ 0 w 1494752"/>
                <a:gd name="connsiteY0" fmla="*/ 0 h 1494752"/>
                <a:gd name="connsiteX1" fmla="*/ 1494752 w 1494752"/>
                <a:gd name="connsiteY1" fmla="*/ 1494752 h 1494752"/>
              </a:gdLst>
              <a:ahLst/>
              <a:cxnLst>
                <a:cxn ang="0">
                  <a:pos x="connsiteX0" y="connsiteY0"/>
                </a:cxn>
                <a:cxn ang="0">
                  <a:pos x="connsiteX1" y="connsiteY1"/>
                </a:cxn>
              </a:cxnLst>
              <a:rect l="l" t="t" r="r" b="b"/>
              <a:pathLst>
                <a:path w="1494752" h="1494752">
                  <a:moveTo>
                    <a:pt x="0" y="0"/>
                  </a:moveTo>
                  <a:cubicBezTo>
                    <a:pt x="825529" y="0"/>
                    <a:pt x="1494752" y="669223"/>
                    <a:pt x="1494752" y="1494752"/>
                  </a:cubicBezTo>
                </a:path>
              </a:pathLst>
            </a:custGeom>
            <a:noFill/>
            <a:ln w="34925">
              <a:gradFill>
                <a:gsLst>
                  <a:gs pos="0">
                    <a:schemeClr val="accent2"/>
                  </a:gs>
                  <a:gs pos="24000">
                    <a:schemeClr val="accent3"/>
                  </a:gs>
                </a:gsLst>
                <a:lin ang="11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קבוצה 23">
            <a:extLst>
              <a:ext uri="{FF2B5EF4-FFF2-40B4-BE49-F238E27FC236}">
                <a16:creationId xmlns:a16="http://schemas.microsoft.com/office/drawing/2014/main" id="{9735F040-9B31-43B3-B9E2-0F031267137E}"/>
              </a:ext>
            </a:extLst>
          </p:cNvPr>
          <p:cNvGrpSpPr/>
          <p:nvPr/>
        </p:nvGrpSpPr>
        <p:grpSpPr>
          <a:xfrm>
            <a:off x="5335970" y="1369895"/>
            <a:ext cx="313713" cy="241986"/>
            <a:chOff x="8970134" y="3614595"/>
            <a:chExt cx="432000" cy="432000"/>
          </a:xfrm>
        </p:grpSpPr>
        <p:sp>
          <p:nvSpPr>
            <p:cNvPr id="25" name="אליפסה 24">
              <a:extLst>
                <a:ext uri="{FF2B5EF4-FFF2-40B4-BE49-F238E27FC236}">
                  <a16:creationId xmlns:a16="http://schemas.microsoft.com/office/drawing/2014/main" id="{4E674C9D-C092-419F-8A12-6E716479EC16}"/>
                </a:ext>
              </a:extLst>
            </p:cNvPr>
            <p:cNvSpPr>
              <a:spLocks noChangeAspect="1"/>
            </p:cNvSpPr>
            <p:nvPr/>
          </p:nvSpPr>
          <p:spPr>
            <a:xfrm>
              <a:off x="8970134" y="3614595"/>
              <a:ext cx="432000" cy="43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6" name="אליפסה 25">
              <a:extLst>
                <a:ext uri="{FF2B5EF4-FFF2-40B4-BE49-F238E27FC236}">
                  <a16:creationId xmlns:a16="http://schemas.microsoft.com/office/drawing/2014/main" id="{0D6AB8C4-F4FB-47AD-B53A-1F7A47A29EA1}"/>
                </a:ext>
              </a:extLst>
            </p:cNvPr>
            <p:cNvSpPr>
              <a:spLocks noChangeAspect="1"/>
            </p:cNvSpPr>
            <p:nvPr/>
          </p:nvSpPr>
          <p:spPr>
            <a:xfrm>
              <a:off x="9087747" y="3732208"/>
              <a:ext cx="196774" cy="196774"/>
            </a:xfrm>
            <a:prstGeom prst="ellipse">
              <a:avLst/>
            </a:prstGeom>
            <a:solidFill>
              <a:schemeClr val="accent3"/>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grpSp>
      <p:pic>
        <p:nvPicPr>
          <p:cNvPr id="27" name="גרפיקה 26">
            <a:extLst>
              <a:ext uri="{FF2B5EF4-FFF2-40B4-BE49-F238E27FC236}">
                <a16:creationId xmlns:a16="http://schemas.microsoft.com/office/drawing/2014/main" id="{C68D6FE1-1D7F-4CCA-A34D-5EC56C56FC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92934" y="1966234"/>
            <a:ext cx="365926" cy="319896"/>
          </a:xfrm>
          <a:prstGeom prst="rect">
            <a:avLst/>
          </a:prstGeom>
        </p:spPr>
      </p:pic>
      <p:sp>
        <p:nvSpPr>
          <p:cNvPr id="30" name="אליפסה 29">
            <a:extLst>
              <a:ext uri="{FF2B5EF4-FFF2-40B4-BE49-F238E27FC236}">
                <a16:creationId xmlns:a16="http://schemas.microsoft.com/office/drawing/2014/main" id="{247F3E29-99C9-46AA-81C2-FF11EE255DE0}"/>
              </a:ext>
            </a:extLst>
          </p:cNvPr>
          <p:cNvSpPr>
            <a:spLocks noChangeAspect="1"/>
          </p:cNvSpPr>
          <p:nvPr/>
        </p:nvSpPr>
        <p:spPr>
          <a:xfrm>
            <a:off x="173735" y="2339228"/>
            <a:ext cx="2082328" cy="2011664"/>
          </a:xfrm>
          <a:prstGeom prst="ellipse">
            <a:avLst/>
          </a:prstGeom>
          <a:solidFill>
            <a:schemeClr val="accent5">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he-IL" sz="1400" b="1" dirty="0" smtClean="0">
                <a:solidFill>
                  <a:schemeClr val="tx1"/>
                </a:solidFill>
              </a:rPr>
              <a:t>הצעות שעברו את שלב בדיקות האיכות מופנות לבדיקות עומק מול המציעים</a:t>
            </a:r>
            <a:endParaRPr lang="en-US" sz="1400" b="1" dirty="0">
              <a:solidFill>
                <a:schemeClr val="tx1"/>
              </a:solidFill>
            </a:endParaRPr>
          </a:p>
        </p:txBody>
      </p:sp>
      <p:sp>
        <p:nvSpPr>
          <p:cNvPr id="32" name="אליפסה 31">
            <a:extLst>
              <a:ext uri="{FF2B5EF4-FFF2-40B4-BE49-F238E27FC236}">
                <a16:creationId xmlns:a16="http://schemas.microsoft.com/office/drawing/2014/main" id="{3906F6FC-2E31-4DDD-B651-0187F7E6A852}"/>
              </a:ext>
            </a:extLst>
          </p:cNvPr>
          <p:cNvSpPr>
            <a:spLocks noChangeAspect="1"/>
          </p:cNvSpPr>
          <p:nvPr/>
        </p:nvSpPr>
        <p:spPr>
          <a:xfrm>
            <a:off x="3189075" y="273554"/>
            <a:ext cx="899094" cy="899094"/>
          </a:xfrm>
          <a:prstGeom prst="ellipse">
            <a:avLst/>
          </a:prstGeom>
          <a:solidFill>
            <a:schemeClr val="accent3">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33" name="אליפסה 32">
            <a:extLst>
              <a:ext uri="{FF2B5EF4-FFF2-40B4-BE49-F238E27FC236}">
                <a16:creationId xmlns:a16="http://schemas.microsoft.com/office/drawing/2014/main" id="{F1E2B0E5-A9E6-431E-8ADC-C0A9E426B256}"/>
              </a:ext>
            </a:extLst>
          </p:cNvPr>
          <p:cNvSpPr>
            <a:spLocks noChangeAspect="1"/>
          </p:cNvSpPr>
          <p:nvPr/>
        </p:nvSpPr>
        <p:spPr>
          <a:xfrm>
            <a:off x="-19342" y="2075486"/>
            <a:ext cx="2275405" cy="2275405"/>
          </a:xfrm>
          <a:prstGeom prst="ellipse">
            <a:avLst/>
          </a:prstGeom>
          <a:no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pic>
        <p:nvPicPr>
          <p:cNvPr id="38" name="תמונה 37" descr="תמונה שמכילה אדם, איש, גוזר, שולחן&#10;&#10;התיאור נוצר באופן אוטומטי">
            <a:extLst>
              <a:ext uri="{FF2B5EF4-FFF2-40B4-BE49-F238E27FC236}">
                <a16:creationId xmlns:a16="http://schemas.microsoft.com/office/drawing/2014/main" id="{6D06EDBD-35C9-4C3C-9F1F-E92ECCDE348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7857" y="-656780"/>
            <a:ext cx="2728747" cy="2728747"/>
          </a:xfrm>
          <a:custGeom>
            <a:avLst/>
            <a:gdLst>
              <a:gd name="connsiteX0" fmla="*/ 2935656 w 5871312"/>
              <a:gd name="connsiteY0" fmla="*/ 0 h 5871312"/>
              <a:gd name="connsiteX1" fmla="*/ 5871312 w 5871312"/>
              <a:gd name="connsiteY1" fmla="*/ 2935656 h 5871312"/>
              <a:gd name="connsiteX2" fmla="*/ 2935656 w 5871312"/>
              <a:gd name="connsiteY2" fmla="*/ 5871312 h 5871312"/>
              <a:gd name="connsiteX3" fmla="*/ 0 w 5871312"/>
              <a:gd name="connsiteY3" fmla="*/ 2935656 h 5871312"/>
              <a:gd name="connsiteX4" fmla="*/ 2935656 w 5871312"/>
              <a:gd name="connsiteY4" fmla="*/ 0 h 587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312" h="5871312">
                <a:moveTo>
                  <a:pt x="2935656" y="0"/>
                </a:moveTo>
                <a:cubicBezTo>
                  <a:pt x="4556974" y="0"/>
                  <a:pt x="5871312" y="1314338"/>
                  <a:pt x="5871312" y="2935656"/>
                </a:cubicBezTo>
                <a:cubicBezTo>
                  <a:pt x="5871312" y="4556974"/>
                  <a:pt x="4556974" y="5871312"/>
                  <a:pt x="2935656" y="5871312"/>
                </a:cubicBezTo>
                <a:cubicBezTo>
                  <a:pt x="1314338" y="5871312"/>
                  <a:pt x="0" y="4556974"/>
                  <a:pt x="0" y="2935656"/>
                </a:cubicBezTo>
                <a:cubicBezTo>
                  <a:pt x="0" y="1314338"/>
                  <a:pt x="1314338" y="0"/>
                  <a:pt x="2935656" y="0"/>
                </a:cubicBezTo>
                <a:close/>
              </a:path>
            </a:pathLst>
          </a:custGeom>
        </p:spPr>
      </p:pic>
      <p:grpSp>
        <p:nvGrpSpPr>
          <p:cNvPr id="29" name="קבוצה 58">
            <a:extLst>
              <a:ext uri="{FF2B5EF4-FFF2-40B4-BE49-F238E27FC236}">
                <a16:creationId xmlns:a16="http://schemas.microsoft.com/office/drawing/2014/main" id="{4F9EDDC1-F8C7-4D30-9C62-822F21C3D57E}"/>
              </a:ext>
            </a:extLst>
          </p:cNvPr>
          <p:cNvGrpSpPr/>
          <p:nvPr/>
        </p:nvGrpSpPr>
        <p:grpSpPr>
          <a:xfrm>
            <a:off x="1812230" y="4037235"/>
            <a:ext cx="10332515" cy="2160000"/>
            <a:chOff x="1140636" y="2623333"/>
            <a:chExt cx="10332515" cy="2160000"/>
          </a:xfrm>
        </p:grpSpPr>
        <p:grpSp>
          <p:nvGrpSpPr>
            <p:cNvPr id="31" name="קבוצה 59">
              <a:extLst>
                <a:ext uri="{FF2B5EF4-FFF2-40B4-BE49-F238E27FC236}">
                  <a16:creationId xmlns:a16="http://schemas.microsoft.com/office/drawing/2014/main" id="{C5026A9F-7BBC-42F8-B826-41968AF8ADFA}"/>
                </a:ext>
              </a:extLst>
            </p:cNvPr>
            <p:cNvGrpSpPr/>
            <p:nvPr/>
          </p:nvGrpSpPr>
          <p:grpSpPr>
            <a:xfrm>
              <a:off x="9313151" y="2623333"/>
              <a:ext cx="2160000" cy="2160000"/>
              <a:chOff x="9526593" y="3548845"/>
              <a:chExt cx="1800000" cy="1800000"/>
            </a:xfrm>
          </p:grpSpPr>
          <p:sp>
            <p:nvSpPr>
              <p:cNvPr id="48" name="דמעה 73">
                <a:extLst>
                  <a:ext uri="{FF2B5EF4-FFF2-40B4-BE49-F238E27FC236}">
                    <a16:creationId xmlns:a16="http://schemas.microsoft.com/office/drawing/2014/main" id="{7A7C165E-EE89-421D-B402-5B9940CBB4B3}"/>
                  </a:ext>
                </a:extLst>
              </p:cNvPr>
              <p:cNvSpPr/>
              <p:nvPr/>
            </p:nvSpPr>
            <p:spPr>
              <a:xfrm rot="13500000">
                <a:off x="9526593" y="3548845"/>
                <a:ext cx="1800000" cy="1800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ctr"/>
              <a:lstStyle/>
              <a:p>
                <a:pPr algn="ctr"/>
                <a:endParaRPr lang="aa-ET" sz="1600"/>
              </a:p>
            </p:txBody>
          </p:sp>
          <p:sp>
            <p:nvSpPr>
              <p:cNvPr id="49" name="אליפסה 74">
                <a:extLst>
                  <a:ext uri="{FF2B5EF4-FFF2-40B4-BE49-F238E27FC236}">
                    <a16:creationId xmlns:a16="http://schemas.microsoft.com/office/drawing/2014/main" id="{49E6EC55-A72F-4123-93F2-3C089A9BEDE8}"/>
                  </a:ext>
                </a:extLst>
              </p:cNvPr>
              <p:cNvSpPr>
                <a:spLocks noChangeAspect="1"/>
              </p:cNvSpPr>
              <p:nvPr/>
            </p:nvSpPr>
            <p:spPr>
              <a:xfrm>
                <a:off x="9650210" y="3672462"/>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a:solidFill>
                      <a:schemeClr val="tx1"/>
                    </a:solidFill>
                    <a:cs typeface="+mj-cs"/>
                  </a:rPr>
                  <a:t>בדיקת תנאי הסף</a:t>
                </a:r>
                <a:endParaRPr lang="en-US" sz="1600">
                  <a:solidFill>
                    <a:schemeClr val="tx1"/>
                  </a:solidFill>
                  <a:cs typeface="+mj-cs"/>
                </a:endParaRPr>
              </a:p>
            </p:txBody>
          </p:sp>
        </p:grpSp>
        <p:grpSp>
          <p:nvGrpSpPr>
            <p:cNvPr id="34" name="קבוצה 60">
              <a:extLst>
                <a:ext uri="{FF2B5EF4-FFF2-40B4-BE49-F238E27FC236}">
                  <a16:creationId xmlns:a16="http://schemas.microsoft.com/office/drawing/2014/main" id="{400F0DE6-E27E-492E-808A-D1D5BC588B06}"/>
                </a:ext>
              </a:extLst>
            </p:cNvPr>
            <p:cNvGrpSpPr>
              <a:grpSpLocks noChangeAspect="1"/>
            </p:cNvGrpSpPr>
            <p:nvPr/>
          </p:nvGrpSpPr>
          <p:grpSpPr>
            <a:xfrm>
              <a:off x="6588980" y="2623333"/>
              <a:ext cx="2160000" cy="2160000"/>
              <a:chOff x="6660674" y="3548845"/>
              <a:chExt cx="1800000" cy="1800000"/>
            </a:xfrm>
          </p:grpSpPr>
          <p:sp>
            <p:nvSpPr>
              <p:cNvPr id="46" name="דמעה 71">
                <a:extLst>
                  <a:ext uri="{FF2B5EF4-FFF2-40B4-BE49-F238E27FC236}">
                    <a16:creationId xmlns:a16="http://schemas.microsoft.com/office/drawing/2014/main" id="{D013AF34-9877-40C5-B9C3-2277931DDC5C}"/>
                  </a:ext>
                </a:extLst>
              </p:cNvPr>
              <p:cNvSpPr/>
              <p:nvPr/>
            </p:nvSpPr>
            <p:spPr>
              <a:xfrm rot="13500000">
                <a:off x="6660674" y="3548845"/>
                <a:ext cx="1800000" cy="1800000"/>
              </a:xfrm>
              <a:prstGeom prst="teardrop">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aa-ET" sz="1600"/>
              </a:p>
            </p:txBody>
          </p:sp>
          <p:sp>
            <p:nvSpPr>
              <p:cNvPr id="47" name="אליפסה 72">
                <a:extLst>
                  <a:ext uri="{FF2B5EF4-FFF2-40B4-BE49-F238E27FC236}">
                    <a16:creationId xmlns:a16="http://schemas.microsoft.com/office/drawing/2014/main" id="{D62A24C9-B580-4199-BBF9-28C02EA6440A}"/>
                  </a:ext>
                </a:extLst>
              </p:cNvPr>
              <p:cNvSpPr>
                <a:spLocks noChangeAspect="1"/>
              </p:cNvSpPr>
              <p:nvPr/>
            </p:nvSpPr>
            <p:spPr>
              <a:xfrm>
                <a:off x="6784293" y="3672461"/>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הערכת ציון איכות</a:t>
                </a:r>
                <a:endParaRPr lang="en-US" sz="1600" dirty="0">
                  <a:solidFill>
                    <a:schemeClr val="tx1"/>
                  </a:solidFill>
                  <a:cs typeface="+mj-cs"/>
                </a:endParaRPr>
              </a:p>
            </p:txBody>
          </p:sp>
        </p:grpSp>
        <p:grpSp>
          <p:nvGrpSpPr>
            <p:cNvPr id="35" name="קבוצה 61">
              <a:extLst>
                <a:ext uri="{FF2B5EF4-FFF2-40B4-BE49-F238E27FC236}">
                  <a16:creationId xmlns:a16="http://schemas.microsoft.com/office/drawing/2014/main" id="{B9D0B8D5-66FB-44DF-9F45-726827E0EA58}"/>
                </a:ext>
              </a:extLst>
            </p:cNvPr>
            <p:cNvGrpSpPr>
              <a:grpSpLocks noChangeAspect="1"/>
            </p:cNvGrpSpPr>
            <p:nvPr/>
          </p:nvGrpSpPr>
          <p:grpSpPr>
            <a:xfrm>
              <a:off x="3864808" y="2623333"/>
              <a:ext cx="2160000" cy="2160000"/>
              <a:chOff x="3899213" y="3547978"/>
              <a:chExt cx="1800000" cy="1800000"/>
            </a:xfrm>
          </p:grpSpPr>
          <p:sp>
            <p:nvSpPr>
              <p:cNvPr id="44" name="דמעה 69">
                <a:extLst>
                  <a:ext uri="{FF2B5EF4-FFF2-40B4-BE49-F238E27FC236}">
                    <a16:creationId xmlns:a16="http://schemas.microsoft.com/office/drawing/2014/main" id="{02577706-807C-4FA3-8884-15E77AA7A046}"/>
                  </a:ext>
                </a:extLst>
              </p:cNvPr>
              <p:cNvSpPr/>
              <p:nvPr/>
            </p:nvSpPr>
            <p:spPr>
              <a:xfrm rot="13500000">
                <a:off x="3899213" y="3547978"/>
                <a:ext cx="1800000" cy="1800000"/>
              </a:xfrm>
              <a:prstGeom prst="teardrop">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aa-ET" sz="1600"/>
              </a:p>
            </p:txBody>
          </p:sp>
          <p:sp>
            <p:nvSpPr>
              <p:cNvPr id="45" name="אליפסה 70">
                <a:extLst>
                  <a:ext uri="{FF2B5EF4-FFF2-40B4-BE49-F238E27FC236}">
                    <a16:creationId xmlns:a16="http://schemas.microsoft.com/office/drawing/2014/main" id="{08D27624-CA36-4A21-B895-224752CE3666}"/>
                  </a:ext>
                </a:extLst>
              </p:cNvPr>
              <p:cNvSpPr>
                <a:spLocks noChangeAspect="1"/>
              </p:cNvSpPr>
              <p:nvPr/>
            </p:nvSpPr>
            <p:spPr>
              <a:xfrm>
                <a:off x="4022830" y="3672461"/>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הערכת ציון העדפות</a:t>
                </a:r>
                <a:endParaRPr lang="en-US" sz="1600" dirty="0">
                  <a:solidFill>
                    <a:schemeClr val="tx1"/>
                  </a:solidFill>
                  <a:cs typeface="+mj-cs"/>
                </a:endParaRPr>
              </a:p>
            </p:txBody>
          </p:sp>
        </p:grpSp>
        <p:grpSp>
          <p:nvGrpSpPr>
            <p:cNvPr id="36" name="קבוצה 62">
              <a:extLst>
                <a:ext uri="{FF2B5EF4-FFF2-40B4-BE49-F238E27FC236}">
                  <a16:creationId xmlns:a16="http://schemas.microsoft.com/office/drawing/2014/main" id="{8EBA8BE7-515E-4078-A254-AA9745A59A93}"/>
                </a:ext>
              </a:extLst>
            </p:cNvPr>
            <p:cNvGrpSpPr>
              <a:grpSpLocks noChangeAspect="1"/>
            </p:cNvGrpSpPr>
            <p:nvPr/>
          </p:nvGrpSpPr>
          <p:grpSpPr>
            <a:xfrm>
              <a:off x="1140636" y="2623333"/>
              <a:ext cx="2160000" cy="2160000"/>
              <a:chOff x="8035998" y="4812116"/>
              <a:chExt cx="1368000" cy="1368000"/>
            </a:xfrm>
          </p:grpSpPr>
          <p:sp>
            <p:nvSpPr>
              <p:cNvPr id="42" name="אליפסה 67">
                <a:extLst>
                  <a:ext uri="{FF2B5EF4-FFF2-40B4-BE49-F238E27FC236}">
                    <a16:creationId xmlns:a16="http://schemas.microsoft.com/office/drawing/2014/main" id="{E63FD9F8-1907-43B0-A899-1A3FB439EA24}"/>
                  </a:ext>
                </a:extLst>
              </p:cNvPr>
              <p:cNvSpPr>
                <a:spLocks noChangeAspect="1"/>
              </p:cNvSpPr>
              <p:nvPr/>
            </p:nvSpPr>
            <p:spPr>
              <a:xfrm>
                <a:off x="8035998" y="4812116"/>
                <a:ext cx="1368000" cy="1368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en-US" sz="1600">
                  <a:solidFill>
                    <a:schemeClr val="tx1"/>
                  </a:solidFill>
                  <a:cs typeface="+mj-cs"/>
                </a:endParaRPr>
              </a:p>
            </p:txBody>
          </p:sp>
          <p:sp>
            <p:nvSpPr>
              <p:cNvPr id="43" name="אליפסה 68">
                <a:extLst>
                  <a:ext uri="{FF2B5EF4-FFF2-40B4-BE49-F238E27FC236}">
                    <a16:creationId xmlns:a16="http://schemas.microsoft.com/office/drawing/2014/main" id="{11D5EC54-F1A5-4E2C-9BB9-72B5F517E0FB}"/>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שקלול הציונים</a:t>
                </a:r>
                <a:endParaRPr lang="en-US" sz="1600" dirty="0">
                  <a:solidFill>
                    <a:schemeClr val="tx1"/>
                  </a:solidFill>
                  <a:cs typeface="+mj-cs"/>
                </a:endParaRPr>
              </a:p>
            </p:txBody>
          </p:sp>
        </p:grpSp>
        <p:pic>
          <p:nvPicPr>
            <p:cNvPr id="37" name="גרפיקה 36">
              <a:extLst>
                <a:ext uri="{FF2B5EF4-FFF2-40B4-BE49-F238E27FC236}">
                  <a16:creationId xmlns:a16="http://schemas.microsoft.com/office/drawing/2014/main" id="{2B6EB161-5A9A-42B8-92DE-CF33E01DDB5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244311" y="3243997"/>
              <a:ext cx="396000" cy="428998"/>
            </a:xfrm>
            <a:prstGeom prst="rect">
              <a:avLst/>
            </a:prstGeom>
          </p:spPr>
        </p:pic>
        <p:pic>
          <p:nvPicPr>
            <p:cNvPr id="39" name="גרפיקה 38">
              <a:extLst>
                <a:ext uri="{FF2B5EF4-FFF2-40B4-BE49-F238E27FC236}">
                  <a16:creationId xmlns:a16="http://schemas.microsoft.com/office/drawing/2014/main" id="{A8064A54-FC50-4C41-97D1-7A2DD6DBB3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475305" y="3242496"/>
              <a:ext cx="401144" cy="432000"/>
            </a:xfrm>
            <a:prstGeom prst="rect">
              <a:avLst/>
            </a:prstGeom>
          </p:spPr>
        </p:pic>
        <p:pic>
          <p:nvPicPr>
            <p:cNvPr id="40" name="גרפיקה 39">
              <a:extLst>
                <a:ext uri="{FF2B5EF4-FFF2-40B4-BE49-F238E27FC236}">
                  <a16:creationId xmlns:a16="http://schemas.microsoft.com/office/drawing/2014/main" id="{A0E7B5B7-AF1A-4FE6-9305-BFAB9E1D94B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27419" y="3260496"/>
              <a:ext cx="467998" cy="396000"/>
            </a:xfrm>
            <a:prstGeom prst="rect">
              <a:avLst/>
            </a:prstGeom>
          </p:spPr>
        </p:pic>
        <p:pic>
          <p:nvPicPr>
            <p:cNvPr id="41" name="גרפיקה 40">
              <a:extLst>
                <a:ext uri="{FF2B5EF4-FFF2-40B4-BE49-F238E27FC236}">
                  <a16:creationId xmlns:a16="http://schemas.microsoft.com/office/drawing/2014/main" id="{C76F54FF-6F63-40A6-A99B-DB41B027C6D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019910" y="3260496"/>
              <a:ext cx="360000" cy="396000"/>
            </a:xfrm>
            <a:prstGeom prst="rect">
              <a:avLst/>
            </a:prstGeom>
          </p:spPr>
        </p:pic>
      </p:grpSp>
      <p:sp>
        <p:nvSpPr>
          <p:cNvPr id="2" name="כותרת 1">
            <a:extLst>
              <a:ext uri="{FF2B5EF4-FFF2-40B4-BE49-F238E27FC236}">
                <a16:creationId xmlns:a16="http://schemas.microsoft.com/office/drawing/2014/main" id="{29CCA8D7-E338-4C70-BE41-0083E4DFE06A}"/>
              </a:ext>
            </a:extLst>
          </p:cNvPr>
          <p:cNvSpPr>
            <a:spLocks noGrp="1"/>
          </p:cNvSpPr>
          <p:nvPr>
            <p:ph type="title"/>
          </p:nvPr>
        </p:nvSpPr>
        <p:spPr>
          <a:xfrm>
            <a:off x="4301860" y="33706"/>
            <a:ext cx="4786722" cy="1325563"/>
          </a:xfrm>
        </p:spPr>
        <p:txBody>
          <a:bodyPr/>
          <a:lstStyle/>
          <a:p>
            <a:r>
              <a:rPr lang="he-IL" b="1" dirty="0">
                <a:solidFill>
                  <a:schemeClr val="accent1"/>
                </a:solidFill>
              </a:rPr>
              <a:t>תהליכי הערכת הבקשות</a:t>
            </a:r>
            <a:endParaRPr lang="en-US" b="1" dirty="0">
              <a:solidFill>
                <a:schemeClr val="accent1"/>
              </a:solidFill>
            </a:endParaRPr>
          </a:p>
        </p:txBody>
      </p:sp>
    </p:spTree>
    <p:extLst>
      <p:ext uri="{BB962C8B-B14F-4D97-AF65-F5344CB8AC3E}">
        <p14:creationId xmlns:p14="http://schemas.microsoft.com/office/powerpoint/2010/main" val="163184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5400" b="1" dirty="0">
                <a:solidFill>
                  <a:srgbClr val="0070C0"/>
                </a:solidFill>
                <a:latin typeface="Calibri Light" panose="020F0302020204030204"/>
                <a:cs typeface="+mn-cs"/>
              </a:rPr>
              <a:t>קרן מנוף </a:t>
            </a:r>
          </a:p>
        </p:txBody>
      </p:sp>
      <p:sp>
        <p:nvSpPr>
          <p:cNvPr id="5" name="מציין מיקום תוכן 4"/>
          <p:cNvSpPr>
            <a:spLocks noGrp="1"/>
          </p:cNvSpPr>
          <p:nvPr>
            <p:ph idx="1"/>
          </p:nvPr>
        </p:nvSpPr>
        <p:spPr>
          <a:xfrm>
            <a:off x="3042459" y="1704831"/>
            <a:ext cx="8636442" cy="5735782"/>
          </a:xfrm>
        </p:spPr>
        <p:txBody>
          <a:bodyPr>
            <a:normAutofit/>
          </a:bodyPr>
          <a:lstStyle/>
          <a:p>
            <a:pPr marL="0" indent="0">
              <a:lnSpc>
                <a:spcPct val="150000"/>
              </a:lnSpc>
              <a:spcBef>
                <a:spcPts val="0"/>
              </a:spcBef>
              <a:buNone/>
            </a:pPr>
            <a:r>
              <a:rPr lang="he-IL" dirty="0"/>
              <a:t>הקרן למימון פעולות למניעת תאונות עבודה ומחלות מקצוע, פועלת ליצירת סביבת עבודה בטוחה ובריאה לעובדים באמצעות סיוע בפרויקטים מגוונים בענפי הבנייה, התעשייה, המסחר והשירותים, החקלאות, הבריאות, ועוד. בדגש על אוכלוסיות ייחודיות, באמצעות פעולות הדרכה והסברה, פיתוח תכניות התערבות לליווי ותמיכה, פיתוח כלי תשתית לניהול הבטיחות בעבודה, פעולות הצטיידות, בדיקת אמצעים, מו"פ חדשני טכנולוגי, מחקרים יישומיים ועוד.</a:t>
            </a:r>
          </a:p>
          <a:p>
            <a:pPr marL="0" indent="0">
              <a:lnSpc>
                <a:spcPct val="150000"/>
              </a:lnSpc>
              <a:spcBef>
                <a:spcPts val="0"/>
              </a:spcBef>
              <a:buNone/>
            </a:pPr>
            <a:endParaRPr lang="he-IL" dirty="0"/>
          </a:p>
          <a:p>
            <a:pPr marL="0" indent="0">
              <a:lnSpc>
                <a:spcPct val="150000"/>
              </a:lnSpc>
              <a:spcBef>
                <a:spcPts val="0"/>
              </a:spcBef>
              <a:buNone/>
            </a:pPr>
            <a:endParaRPr lang="he-IL" sz="2400" dirty="0"/>
          </a:p>
        </p:txBody>
      </p:sp>
      <p:pic>
        <p:nvPicPr>
          <p:cNvPr id="9" name="תמונה 8"/>
          <p:cNvPicPr>
            <a:picLocks noChangeAspect="1"/>
          </p:cNvPicPr>
          <p:nvPr/>
        </p:nvPicPr>
        <p:blipFill>
          <a:blip r:embed="rId3"/>
          <a:stretch>
            <a:fillRect/>
          </a:stretch>
        </p:blipFill>
        <p:spPr>
          <a:xfrm>
            <a:off x="10377570" y="0"/>
            <a:ext cx="1814430" cy="1290147"/>
          </a:xfrm>
          <a:prstGeom prst="rect">
            <a:avLst/>
          </a:prstGeom>
        </p:spPr>
      </p:pic>
      <p:pic>
        <p:nvPicPr>
          <p:cNvPr id="6" name="תמונה 5"/>
          <p:cNvPicPr>
            <a:picLocks noChangeAspect="1"/>
          </p:cNvPicPr>
          <p:nvPr/>
        </p:nvPicPr>
        <p:blipFill>
          <a:blip r:embed="rId4"/>
          <a:stretch>
            <a:fillRect/>
          </a:stretch>
        </p:blipFill>
        <p:spPr>
          <a:xfrm>
            <a:off x="0" y="0"/>
            <a:ext cx="3524596" cy="6858594"/>
          </a:xfrm>
          <a:prstGeom prst="rect">
            <a:avLst/>
          </a:prstGeom>
        </p:spPr>
      </p:pic>
    </p:spTree>
    <p:extLst>
      <p:ext uri="{BB962C8B-B14F-4D97-AF65-F5344CB8AC3E}">
        <p14:creationId xmlns:p14="http://schemas.microsoft.com/office/powerpoint/2010/main" val="3824264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0255" y="107788"/>
            <a:ext cx="10515600" cy="1325563"/>
          </a:xfrm>
        </p:spPr>
        <p:txBody>
          <a:bodyPr>
            <a:normAutofit fontScale="90000"/>
          </a:bodyPr>
          <a:lstStyle/>
          <a:p>
            <a:pPr algn="ctr"/>
            <a:r>
              <a:rPr lang="he-IL" sz="4000" b="1" dirty="0">
                <a:solidFill>
                  <a:srgbClr val="0070C0"/>
                </a:solidFill>
                <a:latin typeface="+mn-lt"/>
                <a:cs typeface="+mn-cs"/>
              </a:rPr>
              <a:t>קול קורא בנושא</a:t>
            </a:r>
            <a:r>
              <a:rPr lang="he-IL" sz="4800" b="1" dirty="0">
                <a:solidFill>
                  <a:srgbClr val="0070C0"/>
                </a:solidFill>
                <a:latin typeface="+mn-lt"/>
                <a:cs typeface="+mn-cs"/>
              </a:rPr>
              <a:t> </a:t>
            </a:r>
            <a:r>
              <a:rPr lang="he-IL" sz="4000" b="1" dirty="0">
                <a:solidFill>
                  <a:srgbClr val="0070C0"/>
                </a:solidFill>
                <a:latin typeface="+mn-lt"/>
                <a:cs typeface="+mn-cs"/>
              </a:rPr>
              <a:t>בקשות לפיתוח מענים רגשיים ופיזיים הקשורים  למניעת פגיעה בעבודה עבור מעסיקים, עובדים ומתנדבים</a:t>
            </a:r>
            <a:endParaRPr lang="he-IL" sz="4800" b="1" dirty="0">
              <a:solidFill>
                <a:srgbClr val="0070C0"/>
              </a:solidFill>
              <a:latin typeface="+mn-lt"/>
              <a:cs typeface="+mn-cs"/>
            </a:endParaRPr>
          </a:p>
        </p:txBody>
      </p:sp>
      <p:sp>
        <p:nvSpPr>
          <p:cNvPr id="3" name="מציין מיקום תוכן 2"/>
          <p:cNvSpPr>
            <a:spLocks noGrp="1"/>
          </p:cNvSpPr>
          <p:nvPr>
            <p:ph idx="1"/>
          </p:nvPr>
        </p:nvSpPr>
        <p:spPr>
          <a:xfrm>
            <a:off x="1034122" y="1648573"/>
            <a:ext cx="10515600" cy="4351338"/>
          </a:xfrm>
        </p:spPr>
        <p:txBody>
          <a:bodyPr>
            <a:normAutofit/>
          </a:bodyPr>
          <a:lstStyle/>
          <a:p>
            <a:pPr marL="0" indent="0">
              <a:lnSpc>
                <a:spcPct val="150000"/>
              </a:lnSpc>
              <a:spcBef>
                <a:spcPts val="0"/>
              </a:spcBef>
              <a:buNone/>
            </a:pPr>
            <a:r>
              <a:rPr lang="he-IL" sz="3200" b="1" u="sng" dirty="0">
                <a:ea typeface="+mj-ea"/>
              </a:rPr>
              <a:t>אוכלוסיית יעד</a:t>
            </a:r>
            <a:r>
              <a:rPr lang="he-IL" sz="3200" dirty="0">
                <a:ea typeface="+mj-ea"/>
              </a:rPr>
              <a:t>: עובדים ומתנדבים</a:t>
            </a:r>
          </a:p>
          <a:p>
            <a:pPr marL="0" indent="0">
              <a:lnSpc>
                <a:spcPct val="150000"/>
              </a:lnSpc>
              <a:spcBef>
                <a:spcPts val="0"/>
              </a:spcBef>
              <a:buNone/>
            </a:pPr>
            <a:r>
              <a:rPr lang="he-IL" sz="3200" b="1" u="sng" dirty="0">
                <a:ea typeface="+mj-ea"/>
              </a:rPr>
              <a:t>תקציב</a:t>
            </a:r>
            <a:r>
              <a:rPr lang="he-IL" sz="3200" dirty="0">
                <a:ea typeface="+mj-ea"/>
              </a:rPr>
              <a:t>: כ 3.5 + מיליון ₪ </a:t>
            </a:r>
          </a:p>
          <a:p>
            <a:pPr marL="0" indent="0">
              <a:lnSpc>
                <a:spcPct val="150000"/>
              </a:lnSpc>
              <a:spcBef>
                <a:spcPts val="0"/>
              </a:spcBef>
              <a:buNone/>
            </a:pPr>
            <a:r>
              <a:rPr lang="he-IL" sz="3200" b="1" u="sng" dirty="0">
                <a:ea typeface="+mj-ea"/>
              </a:rPr>
              <a:t>תקציב עבור מימון כל תכנית</a:t>
            </a:r>
            <a:r>
              <a:rPr lang="he-IL" sz="3200" dirty="0">
                <a:ea typeface="+mj-ea"/>
              </a:rPr>
              <a:t>: עד 500 אלף ₪ </a:t>
            </a:r>
          </a:p>
          <a:p>
            <a:pPr marL="0" indent="0">
              <a:lnSpc>
                <a:spcPct val="150000"/>
              </a:lnSpc>
              <a:spcBef>
                <a:spcPts val="0"/>
              </a:spcBef>
              <a:buNone/>
            </a:pPr>
            <a:r>
              <a:rPr lang="he-IL" sz="3200" b="1" dirty="0">
                <a:ea typeface="+mj-ea"/>
              </a:rPr>
              <a:t>משך התכניות</a:t>
            </a:r>
            <a:r>
              <a:rPr lang="he-IL" sz="3200" dirty="0">
                <a:ea typeface="+mj-ea"/>
              </a:rPr>
              <a:t>: עד </a:t>
            </a:r>
            <a:r>
              <a:rPr lang="he-IL" sz="3200" dirty="0" smtClean="0">
                <a:ea typeface="+mj-ea"/>
              </a:rPr>
              <a:t>שנתיים </a:t>
            </a:r>
            <a:r>
              <a:rPr lang="he-IL" sz="3200" dirty="0" smtClean="0">
                <a:ea typeface="+mj-ea"/>
              </a:rPr>
              <a:t>(למעט הכשרה לבטיחות </a:t>
            </a:r>
            <a:r>
              <a:rPr lang="he-IL" sz="3200" smtClean="0">
                <a:ea typeface="+mj-ea"/>
              </a:rPr>
              <a:t>-שנה)</a:t>
            </a:r>
            <a:endParaRPr lang="he-IL" sz="3200" dirty="0">
              <a:ea typeface="+mj-ea"/>
            </a:endParaRPr>
          </a:p>
        </p:txBody>
      </p:sp>
      <p:sp>
        <p:nvSpPr>
          <p:cNvPr id="5" name="AutoShape 2" descr="https://euc-powerpoint.officeapps.live.com/pods/GetClipboardImage.ashx?Id=2403fbb7-521c-4314-8813-b16471f38c02&amp;DC=GEU9&amp;pkey=b333d5e0-4f78-465a-b855-1338dcbc86ae&amp;wdwaccluster=GEU9"/>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7" name="תמונה 4" descr="גיוס עובדים בעולם התעסוקה המודרנ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062" y="4686823"/>
            <a:ext cx="6229350" cy="202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61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1929" y="-209227"/>
            <a:ext cx="10515600" cy="1325563"/>
          </a:xfrm>
        </p:spPr>
        <p:txBody>
          <a:bodyPr>
            <a:normAutofit/>
          </a:bodyPr>
          <a:lstStyle/>
          <a:p>
            <a:pPr algn="ctr"/>
            <a:r>
              <a:rPr lang="he-IL" sz="4800" b="1" dirty="0">
                <a:solidFill>
                  <a:srgbClr val="0070C0"/>
                </a:solidFill>
                <a:latin typeface="Calibri Light" panose="020F0302020204030204"/>
                <a:cs typeface="+mn-cs"/>
              </a:rPr>
              <a:t>תקציר</a:t>
            </a:r>
          </a:p>
        </p:txBody>
      </p:sp>
      <p:pic>
        <p:nvPicPr>
          <p:cNvPr id="4" name="תמונה 3" descr="תמונה שמכילה חוץ, גדול, ספינה, סירה&#10;&#10;התיאור נוצר באופן אוטומטי">
            <a:extLst>
              <a:ext uri="{FF2B5EF4-FFF2-40B4-BE49-F238E27FC236}">
                <a16:creationId xmlns:a16="http://schemas.microsoft.com/office/drawing/2014/main" id="{43E78E07-2DAB-4CE6-8E31-850FFF42AEA9}"/>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228600" y="0"/>
            <a:ext cx="4403858" cy="6858000"/>
          </a:xfrm>
          <a:custGeom>
            <a:avLst/>
            <a:gdLst>
              <a:gd name="connsiteX0" fmla="*/ 0 w 4403858"/>
              <a:gd name="connsiteY0" fmla="*/ 0 h 6858000"/>
              <a:gd name="connsiteX1" fmla="*/ 4403858 w 4403858"/>
              <a:gd name="connsiteY1" fmla="*/ 0 h 6858000"/>
              <a:gd name="connsiteX2" fmla="*/ 3306035 w 4403858"/>
              <a:gd name="connsiteY2" fmla="*/ 6858000 h 6858000"/>
              <a:gd name="connsiteX3" fmla="*/ 0 w 44038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858" h="6858000">
                <a:moveTo>
                  <a:pt x="0" y="0"/>
                </a:moveTo>
                <a:lnTo>
                  <a:pt x="4403858" y="0"/>
                </a:lnTo>
                <a:lnTo>
                  <a:pt x="3306035" y="6858000"/>
                </a:lnTo>
                <a:lnTo>
                  <a:pt x="0" y="6858000"/>
                </a:lnTo>
                <a:close/>
              </a:path>
            </a:pathLst>
          </a:custGeom>
        </p:spPr>
      </p:pic>
      <p:pic>
        <p:nvPicPr>
          <p:cNvPr id="7" name="גרפיקה 3">
            <a:extLst>
              <a:ext uri="{FF2B5EF4-FFF2-40B4-BE49-F238E27FC236}">
                <a16:creationId xmlns:a16="http://schemas.microsoft.com/office/drawing/2014/main" id="{CB62CA37-B8BB-6427-9512-1B903A3D9450}"/>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06165" y="91248"/>
            <a:ext cx="1358234" cy="967592"/>
          </a:xfrm>
          <a:prstGeom prst="rect">
            <a:avLst/>
          </a:prstGeom>
        </p:spPr>
      </p:pic>
      <p:pic>
        <p:nvPicPr>
          <p:cNvPr id="3" name="תמונה 2"/>
          <p:cNvPicPr>
            <a:picLocks noChangeAspect="1"/>
          </p:cNvPicPr>
          <p:nvPr/>
        </p:nvPicPr>
        <p:blipFill>
          <a:blip r:embed="rId7"/>
          <a:stretch>
            <a:fillRect/>
          </a:stretch>
        </p:blipFill>
        <p:spPr>
          <a:xfrm>
            <a:off x="10953633" y="0"/>
            <a:ext cx="1091279" cy="1024217"/>
          </a:xfrm>
          <a:prstGeom prst="rect">
            <a:avLst/>
          </a:prstGeom>
        </p:spPr>
      </p:pic>
      <p:sp>
        <p:nvSpPr>
          <p:cNvPr id="10" name="מציין מיקום תוכן 9">
            <a:extLst>
              <a:ext uri="{FF2B5EF4-FFF2-40B4-BE49-F238E27FC236}">
                <a16:creationId xmlns:a16="http://schemas.microsoft.com/office/drawing/2014/main" id="{C8D58DD2-E2AA-A920-AE8C-3720A6BFE664}"/>
              </a:ext>
            </a:extLst>
          </p:cNvPr>
          <p:cNvSpPr>
            <a:spLocks noGrp="1"/>
          </p:cNvSpPr>
          <p:nvPr>
            <p:ph idx="1"/>
          </p:nvPr>
        </p:nvSpPr>
        <p:spPr>
          <a:xfrm>
            <a:off x="4175258" y="1607557"/>
            <a:ext cx="7621887" cy="4543861"/>
          </a:xfrm>
        </p:spPr>
        <p:txBody>
          <a:bodyPr>
            <a:normAutofit fontScale="77500" lnSpcReduction="20000"/>
          </a:bodyPr>
          <a:lstStyle/>
          <a:p>
            <a:pPr algn="r" rtl="1">
              <a:lnSpc>
                <a:spcPct val="107000"/>
              </a:lnSpc>
              <a:spcAft>
                <a:spcPts val="800"/>
              </a:spcAft>
            </a:pPr>
            <a:r>
              <a:rPr lang="he-IL" sz="2400" dirty="0">
                <a:solidFill>
                  <a:srgbClr val="080908"/>
                </a:solidFill>
                <a:effectLst/>
                <a:ea typeface="Arial" panose="020B0604020202020204" pitchFamily="34" charset="0"/>
                <a:cs typeface="Arial" panose="020B0604020202020204" pitchFamily="34" charset="0"/>
              </a:rPr>
              <a:t>בעקבות מלחמת חרבות ברזל חלו שיבושים בשגרת העבודה בענפים רבים במשק, בעיקר בעוטף עזה</a:t>
            </a:r>
            <a:r>
              <a:rPr lang="he-IL" dirty="0">
                <a:solidFill>
                  <a:srgbClr val="080908"/>
                </a:solidFill>
                <a:ea typeface="Arial" panose="020B0604020202020204" pitchFamily="34" charset="0"/>
                <a:cs typeface="Arial" panose="020B0604020202020204" pitchFamily="34" charset="0"/>
              </a:rPr>
              <a:t>, בצ</a:t>
            </a:r>
            <a:r>
              <a:rPr lang="he-IL" sz="2400" dirty="0">
                <a:solidFill>
                  <a:srgbClr val="080908"/>
                </a:solidFill>
                <a:effectLst/>
                <a:ea typeface="Arial" panose="020B0604020202020204" pitchFamily="34" charset="0"/>
                <a:cs typeface="Arial" panose="020B0604020202020204" pitchFamily="34" charset="0"/>
              </a:rPr>
              <a:t>פון הארץ וביהודה ושומרון</a:t>
            </a:r>
            <a:endParaRPr lang="en-US" sz="2000" dirty="0">
              <a:effectLst/>
              <a:ea typeface="Times New Roman" panose="02020603050405020304" pitchFamily="18" charset="0"/>
              <a:cs typeface="Arial" panose="020B0604020202020204" pitchFamily="34" charset="0"/>
            </a:endParaRPr>
          </a:p>
          <a:p>
            <a:pPr algn="r" rtl="1">
              <a:lnSpc>
                <a:spcPct val="107000"/>
              </a:lnSpc>
              <a:spcAft>
                <a:spcPts val="800"/>
              </a:spcAft>
            </a:pPr>
            <a:r>
              <a:rPr lang="he-IL" sz="2400" dirty="0">
                <a:solidFill>
                  <a:srgbClr val="080908"/>
                </a:solidFill>
                <a:effectLst/>
                <a:ea typeface="Arial" panose="020B0604020202020204" pitchFamily="34" charset="0"/>
                <a:cs typeface="Arial" panose="020B0604020202020204" pitchFamily="34" charset="0"/>
              </a:rPr>
              <a:t>עובדים רבים גויסו למילואים לתקופות ממושכות וחלקם מגויסים עד היום</a:t>
            </a:r>
            <a:endParaRPr lang="en-US" sz="2000" dirty="0">
              <a:effectLst/>
              <a:ea typeface="Times New Roman" panose="02020603050405020304" pitchFamily="18" charset="0"/>
              <a:cs typeface="Arial" panose="020B0604020202020204" pitchFamily="34" charset="0"/>
            </a:endParaRPr>
          </a:p>
          <a:p>
            <a:pPr algn="r" rtl="1">
              <a:lnSpc>
                <a:spcPct val="107000"/>
              </a:lnSpc>
              <a:spcAft>
                <a:spcPts val="800"/>
              </a:spcAft>
            </a:pPr>
            <a:r>
              <a:rPr lang="he-IL" sz="2400" dirty="0">
                <a:solidFill>
                  <a:srgbClr val="080908"/>
                </a:solidFill>
                <a:effectLst/>
                <a:ea typeface="Arial" panose="020B0604020202020204" pitchFamily="34" charset="0"/>
                <a:cs typeface="Arial" panose="020B0604020202020204" pitchFamily="34" charset="0"/>
              </a:rPr>
              <a:t>ההיעדרות הממושכת ממקומות העבודה פגעה בהם ברמות פגיעה כאלו ואחרות </a:t>
            </a:r>
            <a:endParaRPr lang="he-IL" sz="2400" dirty="0" smtClean="0">
              <a:solidFill>
                <a:srgbClr val="080908"/>
              </a:solidFill>
              <a:effectLst/>
              <a:ea typeface="Arial" panose="020B0604020202020204" pitchFamily="34" charset="0"/>
              <a:cs typeface="Arial" panose="020B0604020202020204" pitchFamily="34" charset="0"/>
            </a:endParaRPr>
          </a:p>
          <a:p>
            <a:pPr>
              <a:lnSpc>
                <a:spcPct val="107000"/>
              </a:lnSpc>
              <a:spcAft>
                <a:spcPts val="800"/>
              </a:spcAft>
            </a:pPr>
            <a:r>
              <a:rPr lang="he-IL" dirty="0">
                <a:solidFill>
                  <a:srgbClr val="080908"/>
                </a:solidFill>
                <a:ea typeface="Arial" panose="020B0604020202020204" pitchFamily="34" charset="0"/>
                <a:cs typeface="Arial" panose="020B0604020202020204" pitchFamily="34" charset="0"/>
              </a:rPr>
              <a:t>חוסר רב בעובדים שעבדו בענפי החקלאות,  אתרי בנייה, בתעשייה </a:t>
            </a:r>
            <a:endParaRPr lang="he-IL" sz="2400" dirty="0">
              <a:solidFill>
                <a:srgbClr val="080908"/>
              </a:solidFill>
              <a:effectLst/>
              <a:ea typeface="Arial" panose="020B0604020202020204" pitchFamily="34" charset="0"/>
              <a:cs typeface="Arial" panose="020B0604020202020204" pitchFamily="34" charset="0"/>
            </a:endParaRPr>
          </a:p>
          <a:p>
            <a:pPr algn="r" rtl="1">
              <a:lnSpc>
                <a:spcPct val="107000"/>
              </a:lnSpc>
              <a:spcAft>
                <a:spcPts val="800"/>
              </a:spcAft>
            </a:pPr>
            <a:r>
              <a:rPr lang="he-IL" sz="2400" dirty="0">
                <a:solidFill>
                  <a:srgbClr val="080908"/>
                </a:solidFill>
                <a:effectLst/>
                <a:ea typeface="Arial" panose="020B0604020202020204" pitchFamily="34" charset="0"/>
                <a:cs typeface="Arial" panose="020B0604020202020204" pitchFamily="34" charset="0"/>
              </a:rPr>
              <a:t>ניתן לאפיין ולסווג את העובדים והמתנדבים</a:t>
            </a:r>
            <a:r>
              <a:rPr lang="en-US" sz="2400" dirty="0">
                <a:solidFill>
                  <a:srgbClr val="080908"/>
                </a:solidFill>
                <a:effectLst/>
                <a:ea typeface="Arial" panose="020B0604020202020204" pitchFamily="34" charset="0"/>
                <a:cs typeface="Arial" panose="020B0604020202020204" pitchFamily="34" charset="0"/>
              </a:rPr>
              <a:t> </a:t>
            </a:r>
            <a:r>
              <a:rPr lang="he-IL" sz="2400" dirty="0">
                <a:solidFill>
                  <a:srgbClr val="080908"/>
                </a:solidFill>
                <a:effectLst/>
                <a:ea typeface="Arial" panose="020B0604020202020204" pitchFamily="34" charset="0"/>
                <a:cs typeface="Arial" panose="020B0604020202020204" pitchFamily="34" charset="0"/>
              </a:rPr>
              <a:t> לקבוצות הבאות:</a:t>
            </a:r>
          </a:p>
          <a:p>
            <a:pPr lvl="1">
              <a:lnSpc>
                <a:spcPct val="107000"/>
              </a:lnSpc>
              <a:spcAft>
                <a:spcPts val="800"/>
              </a:spcAft>
            </a:pPr>
            <a:r>
              <a:rPr lang="he-IL" dirty="0">
                <a:solidFill>
                  <a:srgbClr val="080908"/>
                </a:solidFill>
                <a:effectLst/>
                <a:ea typeface="Arial" panose="020B0604020202020204" pitchFamily="34" charset="0"/>
                <a:cs typeface="Arial" panose="020B0604020202020204" pitchFamily="34" charset="0"/>
              </a:rPr>
              <a:t>עובדים ששירתו</a:t>
            </a:r>
            <a:r>
              <a:rPr lang="en-US" dirty="0">
                <a:solidFill>
                  <a:srgbClr val="080908"/>
                </a:solidFill>
                <a:effectLst/>
                <a:ea typeface="Arial" panose="020B0604020202020204" pitchFamily="34" charset="0"/>
                <a:cs typeface="Arial" panose="020B0604020202020204" pitchFamily="34" charset="0"/>
              </a:rPr>
              <a:t>/</a:t>
            </a:r>
            <a:r>
              <a:rPr lang="he-IL" dirty="0">
                <a:solidFill>
                  <a:srgbClr val="080908"/>
                </a:solidFill>
                <a:effectLst/>
                <a:ea typeface="Arial" panose="020B0604020202020204" pitchFamily="34" charset="0"/>
                <a:cs typeface="Arial" panose="020B0604020202020204" pitchFamily="34" charset="0"/>
              </a:rPr>
              <a:t>משרתים במילואים</a:t>
            </a:r>
          </a:p>
          <a:p>
            <a:pPr lvl="1">
              <a:lnSpc>
                <a:spcPct val="107000"/>
              </a:lnSpc>
              <a:spcAft>
                <a:spcPts val="800"/>
              </a:spcAft>
            </a:pPr>
            <a:r>
              <a:rPr lang="he-IL" dirty="0">
                <a:solidFill>
                  <a:srgbClr val="080908"/>
                </a:solidFill>
                <a:effectLst/>
                <a:ea typeface="Arial" panose="020B0604020202020204" pitchFamily="34" charset="0"/>
                <a:cs typeface="Arial" panose="020B0604020202020204" pitchFamily="34" charset="0"/>
              </a:rPr>
              <a:t>מתנדבים שבמסגרת ההתנדבות נחשפו לפגעי המלחמה </a:t>
            </a:r>
          </a:p>
          <a:p>
            <a:pPr lvl="1">
              <a:lnSpc>
                <a:spcPct val="107000"/>
              </a:lnSpc>
              <a:spcAft>
                <a:spcPts val="800"/>
              </a:spcAft>
            </a:pPr>
            <a:r>
              <a:rPr lang="he-IL" dirty="0">
                <a:solidFill>
                  <a:srgbClr val="080908"/>
                </a:solidFill>
                <a:effectLst/>
                <a:ea typeface="Arial" panose="020B0604020202020204" pitchFamily="34" charset="0"/>
                <a:cs typeface="Arial" panose="020B0604020202020204" pitchFamily="34" charset="0"/>
              </a:rPr>
              <a:t>עובדים בקרב האוכלוסייה הכללית בישראל </a:t>
            </a:r>
          </a:p>
          <a:p>
            <a:pPr lvl="1">
              <a:lnSpc>
                <a:spcPct val="107000"/>
              </a:lnSpc>
              <a:spcAft>
                <a:spcPts val="800"/>
              </a:spcAft>
            </a:pPr>
            <a:r>
              <a:rPr lang="he-IL" dirty="0">
                <a:solidFill>
                  <a:srgbClr val="080908"/>
                </a:solidFill>
                <a:effectLst/>
                <a:ea typeface="Arial" panose="020B0604020202020204" pitchFamily="34" charset="0"/>
                <a:cs typeface="Arial" panose="020B0604020202020204" pitchFamily="34" charset="0"/>
              </a:rPr>
              <a:t>עובדים חדשים</a:t>
            </a:r>
            <a:r>
              <a:rPr lang="en-US" dirty="0">
                <a:solidFill>
                  <a:srgbClr val="080908"/>
                </a:solidFill>
                <a:effectLst/>
                <a:ea typeface="Arial" panose="020B0604020202020204" pitchFamily="34" charset="0"/>
                <a:cs typeface="Arial" panose="020B0604020202020204" pitchFamily="34" charset="0"/>
              </a:rPr>
              <a:t>/</a:t>
            </a:r>
            <a:r>
              <a:rPr lang="he-IL" dirty="0">
                <a:solidFill>
                  <a:srgbClr val="080908"/>
                </a:solidFill>
                <a:effectLst/>
                <a:ea typeface="Arial" panose="020B0604020202020204" pitchFamily="34" charset="0"/>
                <a:cs typeface="Arial" panose="020B0604020202020204" pitchFamily="34" charset="0"/>
              </a:rPr>
              <a:t>ארעיים</a:t>
            </a:r>
            <a:r>
              <a:rPr lang="he-IL" dirty="0">
                <a:solidFill>
                  <a:srgbClr val="080908"/>
                </a:solidFill>
                <a:ea typeface="Arial" panose="020B0604020202020204" pitchFamily="34" charset="0"/>
                <a:cs typeface="Arial" panose="020B0604020202020204" pitchFamily="34" charset="0"/>
              </a:rPr>
              <a:t>, </a:t>
            </a:r>
            <a:r>
              <a:rPr lang="he-IL" dirty="0">
                <a:solidFill>
                  <a:srgbClr val="080908"/>
                </a:solidFill>
                <a:effectLst/>
                <a:ea typeface="Arial" panose="020B0604020202020204" pitchFamily="34" charset="0"/>
                <a:cs typeface="Arial" panose="020B0604020202020204" pitchFamily="34" charset="0"/>
              </a:rPr>
              <a:t>עובדים זרים</a:t>
            </a:r>
            <a:r>
              <a:rPr lang="en-US" dirty="0">
                <a:solidFill>
                  <a:srgbClr val="080908"/>
                </a:solidFill>
                <a:effectLst/>
                <a:ea typeface="Arial" panose="020B0604020202020204" pitchFamily="34" charset="0"/>
                <a:cs typeface="Arial" panose="020B0604020202020204" pitchFamily="34" charset="0"/>
              </a:rPr>
              <a:t> </a:t>
            </a:r>
            <a:r>
              <a:rPr lang="he-IL" dirty="0">
                <a:solidFill>
                  <a:srgbClr val="080908"/>
                </a:solidFill>
                <a:effectLst/>
                <a:ea typeface="Arial" panose="020B0604020202020204" pitchFamily="34" charset="0"/>
                <a:cs typeface="Arial" panose="020B0604020202020204" pitchFamily="34" charset="0"/>
              </a:rPr>
              <a:t>המועסקים במקומות עבודה בענפי החקלאות</a:t>
            </a:r>
            <a:r>
              <a:rPr lang="en-US" dirty="0">
                <a:solidFill>
                  <a:srgbClr val="080908"/>
                </a:solidFill>
                <a:effectLst/>
                <a:ea typeface="Arial" panose="020B0604020202020204" pitchFamily="34" charset="0"/>
                <a:cs typeface="Arial" panose="020B0604020202020204" pitchFamily="34" charset="0"/>
              </a:rPr>
              <a:t>, </a:t>
            </a:r>
            <a:r>
              <a:rPr lang="he-IL" dirty="0">
                <a:solidFill>
                  <a:srgbClr val="080908"/>
                </a:solidFill>
                <a:effectLst/>
                <a:ea typeface="Arial" panose="020B0604020202020204" pitchFamily="34" charset="0"/>
                <a:cs typeface="Arial" panose="020B0604020202020204" pitchFamily="34" charset="0"/>
              </a:rPr>
              <a:t>בנייה ותעשייה</a:t>
            </a:r>
            <a:endParaRPr lang="he-IL" dirty="0"/>
          </a:p>
        </p:txBody>
      </p:sp>
    </p:spTree>
    <p:extLst>
      <p:ext uri="{BB962C8B-B14F-4D97-AF65-F5344CB8AC3E}">
        <p14:creationId xmlns:p14="http://schemas.microsoft.com/office/powerpoint/2010/main" val="1869882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תנאי סף</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9" name="מציין מיקום תוכן 2">
            <a:extLst>
              <a:ext uri="{FF2B5EF4-FFF2-40B4-BE49-F238E27FC236}">
                <a16:creationId xmlns:a16="http://schemas.microsoft.com/office/drawing/2014/main" id="{C746840B-3579-E0A8-E9C7-1CA587D5D6D7}"/>
              </a:ext>
            </a:extLst>
          </p:cNvPr>
          <p:cNvSpPr txBox="1">
            <a:spLocks/>
          </p:cNvSpPr>
          <p:nvPr/>
        </p:nvSpPr>
        <p:spPr>
          <a:xfrm>
            <a:off x="1788162" y="1405991"/>
            <a:ext cx="9666695" cy="77723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80000"/>
              </a:lnSpc>
              <a:spcAft>
                <a:spcPts val="800"/>
              </a:spcAft>
              <a:buFont typeface="+mj-lt"/>
              <a:buAutoNum type="arabicPeriod"/>
              <a:tabLst>
                <a:tab pos="457200" algn="l"/>
              </a:tabLst>
            </a:pPr>
            <a:r>
              <a:rPr lang="he-IL" sz="1800" b="1" dirty="0" smtClean="0">
                <a:solidFill>
                  <a:schemeClr val="accent1">
                    <a:lumMod val="75000"/>
                  </a:schemeClr>
                </a:solidFill>
              </a:rPr>
              <a:t>מגיש הבקשה הינו ארגון המאוגד כחוק ומחזיק באישורים הנדרשים </a:t>
            </a:r>
          </a:p>
          <a:p>
            <a:pPr>
              <a:lnSpc>
                <a:spcPct val="180000"/>
              </a:lnSpc>
              <a:spcAft>
                <a:spcPts val="800"/>
              </a:spcAft>
              <a:tabLst>
                <a:tab pos="457200" algn="l"/>
              </a:tabLst>
            </a:pPr>
            <a:endParaRPr lang="he-IL" sz="1800" b="1" dirty="0">
              <a:solidFill>
                <a:srgbClr val="0865AE">
                  <a:lumMod val="75000"/>
                </a:srgbClr>
              </a:solidFill>
            </a:endParaRPr>
          </a:p>
          <a:p>
            <a:pPr>
              <a:lnSpc>
                <a:spcPct val="180000"/>
              </a:lnSpc>
              <a:spcAft>
                <a:spcPts val="800"/>
              </a:spcAft>
              <a:tabLst>
                <a:tab pos="457200" algn="l"/>
              </a:tabLst>
            </a:pPr>
            <a:endParaRPr lang="he-IL" sz="1800" b="1" dirty="0">
              <a:solidFill>
                <a:srgbClr val="0865AE">
                  <a:lumMod val="75000"/>
                </a:srgbClr>
              </a:solidFill>
            </a:endParaRPr>
          </a:p>
          <a:p>
            <a:endParaRPr lang="he-IL" sz="1400" b="1" dirty="0"/>
          </a:p>
        </p:txBody>
      </p:sp>
      <p:sp>
        <p:nvSpPr>
          <p:cNvPr id="10" name="מציין מיקום תוכן 2">
            <a:extLst>
              <a:ext uri="{FF2B5EF4-FFF2-40B4-BE49-F238E27FC236}">
                <a16:creationId xmlns:a16="http://schemas.microsoft.com/office/drawing/2014/main" id="{C332ABC0-2136-D14D-482A-6596516220CD}"/>
              </a:ext>
            </a:extLst>
          </p:cNvPr>
          <p:cNvSpPr txBox="1">
            <a:spLocks/>
          </p:cNvSpPr>
          <p:nvPr/>
        </p:nvSpPr>
        <p:spPr>
          <a:xfrm>
            <a:off x="1788162" y="2090278"/>
            <a:ext cx="9666695" cy="77723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80000"/>
              </a:lnSpc>
              <a:spcAft>
                <a:spcPts val="800"/>
              </a:spcAft>
              <a:buFont typeface="+mj-lt"/>
              <a:buAutoNum type="arabicPeriod" startAt="2"/>
              <a:tabLst>
                <a:tab pos="457200" algn="l"/>
              </a:tabLst>
            </a:pPr>
            <a:r>
              <a:rPr lang="he-IL" sz="1800" b="1" dirty="0">
                <a:solidFill>
                  <a:schemeClr val="accent1">
                    <a:lumMod val="75000"/>
                  </a:schemeClr>
                </a:solidFill>
              </a:rPr>
              <a:t>סיוע יינתן רק בעבור פעולות שהינן מעבר לאלה שהמעסיק מחויב בהן על פי חוק</a:t>
            </a:r>
          </a:p>
          <a:p>
            <a:endParaRPr lang="he-IL" sz="1400" b="1" dirty="0"/>
          </a:p>
        </p:txBody>
      </p:sp>
      <p:sp>
        <p:nvSpPr>
          <p:cNvPr id="11" name="מציין מיקום תוכן 2">
            <a:extLst>
              <a:ext uri="{FF2B5EF4-FFF2-40B4-BE49-F238E27FC236}">
                <a16:creationId xmlns:a16="http://schemas.microsoft.com/office/drawing/2014/main" id="{8303B7B7-D170-376B-DECF-314C23A1FEB0}"/>
              </a:ext>
            </a:extLst>
          </p:cNvPr>
          <p:cNvSpPr txBox="1">
            <a:spLocks/>
          </p:cNvSpPr>
          <p:nvPr/>
        </p:nvSpPr>
        <p:spPr>
          <a:xfrm>
            <a:off x="1788162" y="2907662"/>
            <a:ext cx="9666695" cy="74849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Aft>
                <a:spcPts val="800"/>
              </a:spcAft>
              <a:buFont typeface="+mj-lt"/>
              <a:buAutoNum type="arabicPeriod" startAt="3"/>
              <a:tabLst>
                <a:tab pos="457200" algn="l"/>
              </a:tabLst>
            </a:pPr>
            <a:r>
              <a:rPr lang="he-IL" sz="1800" b="1" dirty="0">
                <a:solidFill>
                  <a:schemeClr val="accent1">
                    <a:lumMod val="75000"/>
                  </a:schemeClr>
                </a:solidFill>
              </a:rPr>
              <a:t>על הארגון מגיש </a:t>
            </a:r>
            <a:r>
              <a:rPr lang="he-IL" sz="1800" b="1" dirty="0" smtClean="0">
                <a:solidFill>
                  <a:schemeClr val="accent1">
                    <a:lumMod val="75000"/>
                  </a:schemeClr>
                </a:solidFill>
              </a:rPr>
              <a:t>הבקשה, </a:t>
            </a:r>
            <a:r>
              <a:rPr lang="he-IL" sz="1800" b="1" dirty="0">
                <a:solidFill>
                  <a:schemeClr val="accent1">
                    <a:lumMod val="75000"/>
                  </a:schemeClr>
                </a:solidFill>
              </a:rPr>
              <a:t>להיות בעל ניסיון של שנתיים לפחות בתחום בו עוסקת התוכניות או בשימוש בכלים המוצעים לצורך הפעלת </a:t>
            </a:r>
            <a:r>
              <a:rPr lang="he-IL" sz="1800" b="1" dirty="0" smtClean="0">
                <a:solidFill>
                  <a:schemeClr val="accent1">
                    <a:lumMod val="75000"/>
                  </a:schemeClr>
                </a:solidFill>
              </a:rPr>
              <a:t>התכנית</a:t>
            </a:r>
          </a:p>
          <a:p>
            <a:pPr marL="342900" lvl="0" indent="-342900">
              <a:lnSpc>
                <a:spcPct val="100000"/>
              </a:lnSpc>
              <a:spcAft>
                <a:spcPts val="800"/>
              </a:spcAft>
              <a:buFont typeface="+mj-lt"/>
              <a:buAutoNum type="arabicPeriod" startAt="3"/>
              <a:tabLst>
                <a:tab pos="457200" algn="l"/>
              </a:tabLst>
            </a:pPr>
            <a:endParaRPr lang="he-IL" sz="1400" b="1" dirty="0"/>
          </a:p>
        </p:txBody>
      </p:sp>
      <p:sp>
        <p:nvSpPr>
          <p:cNvPr id="12" name="מציין מיקום תוכן 2">
            <a:extLst>
              <a:ext uri="{FF2B5EF4-FFF2-40B4-BE49-F238E27FC236}">
                <a16:creationId xmlns:a16="http://schemas.microsoft.com/office/drawing/2014/main" id="{5F176DCD-29B6-2EBE-3752-C07BDD799998}"/>
              </a:ext>
            </a:extLst>
          </p:cNvPr>
          <p:cNvSpPr txBox="1">
            <a:spLocks/>
          </p:cNvSpPr>
          <p:nvPr/>
        </p:nvSpPr>
        <p:spPr>
          <a:xfrm>
            <a:off x="2138727" y="3521327"/>
            <a:ext cx="9684701" cy="77723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80000"/>
              </a:lnSpc>
              <a:spcAft>
                <a:spcPts val="800"/>
              </a:spcAft>
              <a:buNone/>
              <a:tabLst>
                <a:tab pos="457200" algn="l"/>
              </a:tabLst>
            </a:pPr>
            <a:r>
              <a:rPr lang="he-IL" sz="1800" b="1" dirty="0" smtClean="0">
                <a:solidFill>
                  <a:schemeClr val="accent1">
                    <a:lumMod val="75000"/>
                  </a:schemeClr>
                </a:solidFill>
              </a:rPr>
              <a:t>4. הוגש </a:t>
            </a:r>
            <a:r>
              <a:rPr lang="he-IL" sz="1800" b="1" dirty="0">
                <a:solidFill>
                  <a:schemeClr val="accent1">
                    <a:lumMod val="75000"/>
                  </a:schemeClr>
                </a:solidFill>
              </a:rPr>
              <a:t>טופס בקשה מלא ומסמכים בהתאם לדרישות הקול </a:t>
            </a:r>
            <a:r>
              <a:rPr lang="he-IL" sz="1800" b="1" dirty="0" smtClean="0">
                <a:solidFill>
                  <a:schemeClr val="accent1">
                    <a:lumMod val="75000"/>
                  </a:schemeClr>
                </a:solidFill>
              </a:rPr>
              <a:t>הקורא. (במסגרת ההגשה       תחל חובה לצירוף מסמכים שונים בנוסף לבקשה עצמה)</a:t>
            </a:r>
            <a:endParaRPr lang="he-IL" sz="1800" b="1" dirty="0">
              <a:solidFill>
                <a:schemeClr val="accent1">
                  <a:lumMod val="75000"/>
                </a:schemeClr>
              </a:solidFill>
            </a:endParaRPr>
          </a:p>
        </p:txBody>
      </p:sp>
      <p:sp>
        <p:nvSpPr>
          <p:cNvPr id="13" name="מציין מיקום תוכן 2">
            <a:extLst>
              <a:ext uri="{FF2B5EF4-FFF2-40B4-BE49-F238E27FC236}">
                <a16:creationId xmlns:a16="http://schemas.microsoft.com/office/drawing/2014/main" id="{913F7671-C3CA-737D-D77F-D7794045CE01}"/>
              </a:ext>
            </a:extLst>
          </p:cNvPr>
          <p:cNvSpPr txBox="1">
            <a:spLocks/>
          </p:cNvSpPr>
          <p:nvPr/>
        </p:nvSpPr>
        <p:spPr>
          <a:xfrm>
            <a:off x="172720" y="4481462"/>
            <a:ext cx="11282137" cy="104557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80000"/>
              </a:lnSpc>
              <a:spcAft>
                <a:spcPts val="800"/>
              </a:spcAft>
              <a:buFont typeface="+mj-lt"/>
              <a:buAutoNum type="arabicPeriod" startAt="5"/>
              <a:tabLst>
                <a:tab pos="457200" algn="l"/>
              </a:tabLst>
            </a:pPr>
            <a:r>
              <a:rPr lang="he-IL" sz="1800" b="1" dirty="0">
                <a:solidFill>
                  <a:srgbClr val="0865AE">
                    <a:lumMod val="75000"/>
                  </a:srgbClr>
                </a:solidFill>
              </a:rPr>
              <a:t>אוכלוסיית היעד ומטרות הפרויקט כפי שמתוארים בטופס הבקשה עונים על דרישות הקול הקורא</a:t>
            </a:r>
          </a:p>
        </p:txBody>
      </p:sp>
      <p:sp>
        <p:nvSpPr>
          <p:cNvPr id="14" name="מציין מיקום תוכן 2">
            <a:extLst>
              <a:ext uri="{FF2B5EF4-FFF2-40B4-BE49-F238E27FC236}">
                <a16:creationId xmlns:a16="http://schemas.microsoft.com/office/drawing/2014/main" id="{33172852-19C7-03A9-4E5B-CFD23290393B}"/>
              </a:ext>
            </a:extLst>
          </p:cNvPr>
          <p:cNvSpPr txBox="1">
            <a:spLocks/>
          </p:cNvSpPr>
          <p:nvPr/>
        </p:nvSpPr>
        <p:spPr>
          <a:xfrm>
            <a:off x="1788162" y="5278033"/>
            <a:ext cx="9666695" cy="77723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Aft>
                <a:spcPts val="800"/>
              </a:spcAft>
              <a:buFont typeface="+mj-lt"/>
              <a:buAutoNum type="arabicPeriod" startAt="6"/>
              <a:tabLst>
                <a:tab pos="457200" algn="l"/>
              </a:tabLst>
            </a:pPr>
            <a:r>
              <a:rPr lang="he-IL" sz="1800" b="1" dirty="0">
                <a:solidFill>
                  <a:schemeClr val="accent1">
                    <a:lumMod val="75000"/>
                  </a:schemeClr>
                </a:solidFill>
              </a:rPr>
              <a:t>מגיש הבקשה אינו מקבל מימון מביטוח לאומי, גוף ממשלתי אחר ו/או מרכזי החוסן עבור </a:t>
            </a:r>
            <a:r>
              <a:rPr lang="he-IL" sz="1800" b="1" dirty="0" err="1">
                <a:solidFill>
                  <a:schemeClr val="accent1">
                    <a:lumMod val="75000"/>
                  </a:schemeClr>
                </a:solidFill>
              </a:rPr>
              <a:t>התכנית</a:t>
            </a:r>
            <a:r>
              <a:rPr lang="he-IL" sz="1800" b="1" dirty="0">
                <a:solidFill>
                  <a:schemeClr val="accent1">
                    <a:lumMod val="75000"/>
                  </a:schemeClr>
                </a:solidFill>
              </a:rPr>
              <a:t> המוצעת</a:t>
            </a:r>
          </a:p>
        </p:txBody>
      </p:sp>
    </p:spTree>
    <p:extLst>
      <p:ext uri="{BB962C8B-B14F-4D97-AF65-F5344CB8AC3E}">
        <p14:creationId xmlns:p14="http://schemas.microsoft.com/office/powerpoint/2010/main" val="7523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קרנות הביטוח הלאומי">
      <a:dk1>
        <a:sysClr val="windowText" lastClr="000000"/>
      </a:dk1>
      <a:lt1>
        <a:sysClr val="window" lastClr="FFFFFF"/>
      </a:lt1>
      <a:dk2>
        <a:srgbClr val="44546A"/>
      </a:dk2>
      <a:lt2>
        <a:srgbClr val="E7E6E6"/>
      </a:lt2>
      <a:accent1>
        <a:srgbClr val="0865AE"/>
      </a:accent1>
      <a:accent2>
        <a:srgbClr val="BB76AD"/>
      </a:accent2>
      <a:accent3>
        <a:srgbClr val="FABB60"/>
      </a:accent3>
      <a:accent4>
        <a:srgbClr val="F3976A"/>
      </a:accent4>
      <a:accent5>
        <a:srgbClr val="A1D9F5"/>
      </a:accent5>
      <a:accent6>
        <a:srgbClr val="9ECD93"/>
      </a:accent6>
      <a:hlink>
        <a:srgbClr val="0563C1"/>
      </a:hlink>
      <a:folHlink>
        <a:srgbClr val="954F72"/>
      </a:folHlink>
    </a:clrScheme>
    <a:fontScheme name="Microsoft">
      <a:majorFont>
        <a:latin typeface="Segoe UI Semibold"/>
        <a:ea typeface=""/>
        <a:cs typeface="Segoe UI Semibold"/>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קרנות הביטוח הלאומי">
      <a:dk1>
        <a:sysClr val="windowText" lastClr="000000"/>
      </a:dk1>
      <a:lt1>
        <a:sysClr val="window" lastClr="FFFFFF"/>
      </a:lt1>
      <a:dk2>
        <a:srgbClr val="44546A"/>
      </a:dk2>
      <a:lt2>
        <a:srgbClr val="E7E6E6"/>
      </a:lt2>
      <a:accent1>
        <a:srgbClr val="0865AE"/>
      </a:accent1>
      <a:accent2>
        <a:srgbClr val="BB76AD"/>
      </a:accent2>
      <a:accent3>
        <a:srgbClr val="FABB60"/>
      </a:accent3>
      <a:accent4>
        <a:srgbClr val="F3976A"/>
      </a:accent4>
      <a:accent5>
        <a:srgbClr val="A1D9F5"/>
      </a:accent5>
      <a:accent6>
        <a:srgbClr val="9ECD93"/>
      </a:accent6>
      <a:hlink>
        <a:srgbClr val="0563C1"/>
      </a:hlink>
      <a:folHlink>
        <a:srgbClr val="954F72"/>
      </a:folHlink>
    </a:clrScheme>
    <a:fontScheme name="Microsoft">
      <a:majorFont>
        <a:latin typeface="Segoe UI Semibold"/>
        <a:ea typeface=""/>
        <a:cs typeface="Segoe UI Semibold"/>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13EF99658E134C49A3D40E92B22F425C" ma:contentTypeVersion="1" ma:contentTypeDescription="צור מסמך חדש." ma:contentTypeScope="" ma:versionID="eb2bf5f4b056da60a191a86f82833f44">
  <xsd:schema xmlns:xsd="http://www.w3.org/2001/XMLSchema" xmlns:xs="http://www.w3.org/2001/XMLSchema" xmlns:p="http://schemas.microsoft.com/office/2006/metadata/properties" xmlns:ns1="http://schemas.microsoft.com/sharepoint/v3" targetNamespace="http://schemas.microsoft.com/office/2006/metadata/properties" ma:root="true" ma:fieldsID="08da46b6ae811ef844734bd8bf08ae2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internalName="PublishingStartDate">
      <xsd:simpleType>
        <xsd:restriction base="dms:Unknown"/>
      </xsd:simpleType>
    </xsd:element>
    <xsd:element name="PublishingExpirationDate" ma:index="9" nillable="true" ma:displayName="מתזמן תאריך סיום"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F17479-DFE8-4BED-83AF-036A018A26E6}"/>
</file>

<file path=customXml/itemProps2.xml><?xml version="1.0" encoding="utf-8"?>
<ds:datastoreItem xmlns:ds="http://schemas.openxmlformats.org/officeDocument/2006/customXml" ds:itemID="{4FA054D9-C671-45BB-AE60-F9494C406D5D}"/>
</file>

<file path=docProps/app.xml><?xml version="1.0" encoding="utf-8"?>
<Properties xmlns="http://schemas.openxmlformats.org/officeDocument/2006/extended-properties" xmlns:vt="http://schemas.openxmlformats.org/officeDocument/2006/docPropsVTypes">
  <TotalTime>11456</TotalTime>
  <Words>1504</Words>
  <Application>Microsoft Office PowerPoint</Application>
  <PresentationFormat>מסך רחב</PresentationFormat>
  <Paragraphs>248</Paragraphs>
  <Slides>22</Slides>
  <Notes>22</Notes>
  <HiddenSlides>0</HiddenSlides>
  <MMClips>0</MMClips>
  <ScaleCrop>false</ScaleCrop>
  <HeadingPairs>
    <vt:vector size="6" baseType="variant">
      <vt:variant>
        <vt:lpstr>גופנים בשימוש</vt:lpstr>
      </vt:variant>
      <vt:variant>
        <vt:i4>6</vt:i4>
      </vt:variant>
      <vt:variant>
        <vt:lpstr>ערכת נושא</vt:lpstr>
      </vt:variant>
      <vt:variant>
        <vt:i4>3</vt:i4>
      </vt:variant>
      <vt:variant>
        <vt:lpstr>כותרות שקופיות</vt:lpstr>
      </vt:variant>
      <vt:variant>
        <vt:i4>22</vt:i4>
      </vt:variant>
    </vt:vector>
  </HeadingPairs>
  <TitlesOfParts>
    <vt:vector size="31" baseType="lpstr">
      <vt:lpstr>Arial</vt:lpstr>
      <vt:lpstr>Calibri</vt:lpstr>
      <vt:lpstr>Calibri Light</vt:lpstr>
      <vt:lpstr>Segoe UI</vt:lpstr>
      <vt:lpstr>Segoe UI Semibold</vt:lpstr>
      <vt:lpstr>Times New Roman</vt:lpstr>
      <vt:lpstr>ערכת נושא Office</vt:lpstr>
      <vt:lpstr>1_ערכת נושא Office</vt:lpstr>
      <vt:lpstr>2_ערכת נושא Office</vt:lpstr>
      <vt:lpstr>מצגת של PowerPoint‏</vt:lpstr>
      <vt:lpstr>מצגת של PowerPoint‏</vt:lpstr>
      <vt:lpstr>חמש קרנות  פועלות מכוח חוק הביטוח הלאומי ובכפוף לתקנות ואישור הועדות  תקציב כולל 294 מיליון ש"ח</vt:lpstr>
      <vt:lpstr>תהליך עבודת הקרנות</vt:lpstr>
      <vt:lpstr>תהליכי הערכת הבקשות</vt:lpstr>
      <vt:lpstr>קרן מנוף </vt:lpstr>
      <vt:lpstr>קול קורא בנושא בקשות לפיתוח מענים רגשיים ופיזיים הקשורים  למניעת פגיעה בעבודה עבור מעסיקים, עובדים ומתנדבים</vt:lpstr>
      <vt:lpstr>תקציר</vt:lpstr>
      <vt:lpstr>תנאי סף</vt:lpstr>
      <vt:lpstr>הנושאים בקול הקורא</vt:lpstr>
      <vt:lpstr>נושא 1: טיפולים פרטניים/קבוצתיים</vt:lpstr>
      <vt:lpstr>נושא 1: טיפולים פרטניים/קבוצתיים</vt:lpstr>
      <vt:lpstr>נושא 2: תוכניות בטיחות</vt:lpstr>
      <vt:lpstr>נושא 2: תוכניות בטיחות</vt:lpstr>
      <vt:lpstr>נושא 3: תוכניות ברקע חזרה לעבודה</vt:lpstr>
      <vt:lpstr>נושא 3: תוכניות ברקע חזרה לעבודה</vt:lpstr>
      <vt:lpstr>תוצאות רצויות</vt:lpstr>
      <vt:lpstr>מצגת של PowerPoint‏</vt:lpstr>
      <vt:lpstr>הנחיות להכנת מענה/תכנית עבור הקול קורא</vt:lpstr>
      <vt:lpstr>מדדים</vt:lpstr>
      <vt:lpstr>רף הסיוע המקסימאלי פרוגרסיבי, תלוי בסוג הארגון </vt:lpstr>
      <vt:lpstr>הירשמו לקהילת הקרנות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מכינות לחיים ומסגרת הכנה לשירות במשטרה</dc:title>
  <dc:creator>מיטל ליבנה</dc:creator>
  <cp:lastModifiedBy>נועה אלעד</cp:lastModifiedBy>
  <cp:revision>138</cp:revision>
  <cp:lastPrinted>2024-03-17T10:23:15Z</cp:lastPrinted>
  <dcterms:created xsi:type="dcterms:W3CDTF">2022-02-05T19:24:50Z</dcterms:created>
  <dcterms:modified xsi:type="dcterms:W3CDTF">2024-03-18T11:25:17Z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0x01010013EF99658E134C49A3D40E92B22F425C</vt:lpwstr>
  </property>
  <property fmtid="{D5CDD505-2E9C-101B-9397-08002B2CF9AE}" pid="4" name="Order">
    <vt:r8>18000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